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9" r:id="rId3"/>
  </p:sldMasterIdLst>
  <p:notesMasterIdLst>
    <p:notesMasterId r:id="rId5"/>
  </p:notesMasterIdLst>
  <p:sldIdLst>
    <p:sldId id="308" r:id="rId4"/>
    <p:sldId id="305" r:id="rId6"/>
    <p:sldId id="709" r:id="rId7"/>
    <p:sldId id="660" r:id="rId8"/>
    <p:sldId id="734" r:id="rId9"/>
    <p:sldId id="710" r:id="rId10"/>
    <p:sldId id="739" r:id="rId11"/>
    <p:sldId id="776" r:id="rId12"/>
    <p:sldId id="738" r:id="rId13"/>
    <p:sldId id="661" r:id="rId14"/>
    <p:sldId id="645" r:id="rId15"/>
    <p:sldId id="697" r:id="rId16"/>
    <p:sldId id="698" r:id="rId17"/>
    <p:sldId id="768" r:id="rId18"/>
    <p:sldId id="769" r:id="rId19"/>
    <p:sldId id="777" r:id="rId20"/>
    <p:sldId id="644" r:id="rId21"/>
    <p:sldId id="653" r:id="rId22"/>
    <p:sldId id="801" r:id="rId23"/>
    <p:sldId id="802" r:id="rId24"/>
    <p:sldId id="803" r:id="rId25"/>
    <p:sldId id="736" r:id="rId26"/>
    <p:sldId id="650" r:id="rId27"/>
    <p:sldId id="804" r:id="rId28"/>
    <p:sldId id="651" r:id="rId29"/>
    <p:sldId id="759" r:id="rId30"/>
    <p:sldId id="761" r:id="rId31"/>
    <p:sldId id="760" r:id="rId32"/>
    <p:sldId id="762" r:id="rId33"/>
    <p:sldId id="763" r:id="rId34"/>
    <p:sldId id="764" r:id="rId35"/>
    <p:sldId id="799" r:id="rId36"/>
    <p:sldId id="800" r:id="rId37"/>
    <p:sldId id="643" r:id="rId3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308"/>
            <p14:sldId id="305"/>
            <p14:sldId id="709"/>
            <p14:sldId id="660"/>
            <p14:sldId id="734"/>
            <p14:sldId id="710"/>
            <p14:sldId id="739"/>
            <p14:sldId id="776"/>
            <p14:sldId id="738"/>
            <p14:sldId id="661"/>
            <p14:sldId id="645"/>
            <p14:sldId id="699"/>
            <p14:sldId id="697"/>
            <p14:sldId id="698"/>
            <p14:sldId id="768"/>
            <p14:sldId id="769"/>
            <p14:sldId id="777"/>
            <p14:sldId id="644"/>
            <p14:sldId id="653"/>
            <p14:sldId id="736"/>
            <p14:sldId id="650"/>
            <p14:sldId id="651"/>
            <p14:sldId id="759"/>
            <p14:sldId id="761"/>
            <p14:sldId id="760"/>
            <p14:sldId id="762"/>
            <p14:sldId id="763"/>
            <p14:sldId id="764"/>
            <p14:sldId id="643"/>
            <p14:sldId id="677"/>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9A0001"/>
    <a:srgbClr val="BFBFBF"/>
    <a:srgbClr val="CEAB6E"/>
    <a:srgbClr val="A6A6A6"/>
    <a:srgbClr val="B1B1B1"/>
    <a:srgbClr val="063771"/>
    <a:srgbClr val="222A35"/>
    <a:srgbClr val="A23341"/>
    <a:srgbClr val="DCDCDC"/>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20" autoAdjust="0"/>
    <p:restoredTop sz="96327" autoAdjust="0"/>
  </p:normalViewPr>
  <p:slideViewPr>
    <p:cSldViewPr snapToGrid="0">
      <p:cViewPr varScale="1">
        <p:scale>
          <a:sx n="123" d="100"/>
          <a:sy n="123" d="100"/>
        </p:scale>
        <p:origin x="632" y="192"/>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2" Type="http://schemas.openxmlformats.org/officeDocument/2006/relationships/commentAuthors" Target="commentAuthors.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slide" Target="slides/slide1.xml"/><Relationship Id="rId39" Type="http://schemas.openxmlformats.org/officeDocument/2006/relationships/presProps" Target="presProps.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a:cs typeface="+mn-ea"/>
                <a:sym typeface="+mn-l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a:cs typeface="+mn-ea"/>
                <a:sym typeface="+mn-lt"/>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a:cs typeface="+mn-ea"/>
                <a:sym typeface="+mn-lt"/>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a:cs typeface="+mn-e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a:cs typeface="+mn-ea"/>
                <a:sym typeface="+mn-lt"/>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a:cs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1" Type="http://schemas.openxmlformats.org/officeDocument/2006/relationships/theme" Target="../theme/theme2.xml"/><Relationship Id="rId20" Type="http://schemas.openxmlformats.org/officeDocument/2006/relationships/slideLayout" Target="../slideLayouts/slideLayout40.xml"/><Relationship Id="rId2" Type="http://schemas.openxmlformats.org/officeDocument/2006/relationships/slideLayout" Target="../slideLayouts/slideLayout22.xml"/><Relationship Id="rId19" Type="http://schemas.openxmlformats.org/officeDocument/2006/relationships/slideLayout" Target="../slideLayouts/slideLayout39.xml"/><Relationship Id="rId18" Type="http://schemas.openxmlformats.org/officeDocument/2006/relationships/slideLayout" Target="../slideLayouts/slideLayout38.xml"/><Relationship Id="rId17" Type="http://schemas.openxmlformats.org/officeDocument/2006/relationships/slideLayout" Target="../slideLayouts/slideLayout37.xml"/><Relationship Id="rId16" Type="http://schemas.openxmlformats.org/officeDocument/2006/relationships/slideLayout" Target="../slideLayouts/slideLayout36.xml"/><Relationship Id="rId15" Type="http://schemas.openxmlformats.org/officeDocument/2006/relationships/slideLayout" Target="../slideLayouts/slideLayout35.xml"/><Relationship Id="rId14" Type="http://schemas.openxmlformats.org/officeDocument/2006/relationships/slideLayout" Target="../slideLayouts/slideLayout34.xml"/><Relationship Id="rId13" Type="http://schemas.openxmlformats.org/officeDocument/2006/relationships/slideLayout" Target="../slideLayouts/slideLayout33.xml"/><Relationship Id="rId12" Type="http://schemas.openxmlformats.org/officeDocument/2006/relationships/slideLayout" Target="../slideLayouts/slideLayout32.xml"/><Relationship Id="rId11" Type="http://schemas.openxmlformats.org/officeDocument/2006/relationships/slideLayout" Target="../slideLayouts/slideLayout31.xml"/><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image" Target="../media/image22.png"/><Relationship Id="rId1" Type="http://schemas.openxmlformats.org/officeDocument/2006/relationships/image" Target="../media/image2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23.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image" Target="../media/image25.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矩形 75"/>
          <p:cNvSpPr/>
          <p:nvPr/>
        </p:nvSpPr>
        <p:spPr>
          <a:xfrm>
            <a:off x="2467376" y="4038833"/>
            <a:ext cx="7125993" cy="1142912"/>
          </a:xfrm>
          <a:prstGeom prst="rect">
            <a:avLst/>
          </a:prstGeom>
          <a:effectLst>
            <a:outerShdw blurRad="63500" sx="102000" sy="102000" algn="ctr" rotWithShape="0">
              <a:prstClr val="black">
                <a:alpha val="40000"/>
              </a:prstClr>
            </a:outerShdw>
          </a:effectLst>
        </p:spPr>
        <p:txBody>
          <a:bodyPr wrap="square">
            <a:noAutofit/>
          </a:bodyPr>
          <a:lstStyle/>
          <a:p>
            <a:pPr algn="ctr">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基于数据编排系统</a:t>
            </a:r>
            <a:r>
              <a:rPr lang="en-US" altLang="zh-CN"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Alluxio</a:t>
            </a: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的场景应用与分析</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文本框 77"/>
          <p:cNvSpPr txBox="1"/>
          <p:nvPr/>
        </p:nvSpPr>
        <p:spPr>
          <a:xfrm>
            <a:off x="3802214" y="5360794"/>
            <a:ext cx="4542746" cy="413971"/>
          </a:xfrm>
          <a:prstGeom prst="rect">
            <a:avLst/>
          </a:prstGeom>
          <a:noFill/>
        </p:spPr>
        <p:txBody>
          <a:bodyPr wrap="square" rtlCol="0">
            <a:noAutofit/>
          </a:bodyPr>
          <a:lstStyle/>
          <a:p>
            <a:r>
              <a:rPr lang="zh-CN" altLang="en-US" dirty="0">
                <a:solidFill>
                  <a:srgbClr val="222A35"/>
                </a:solidFill>
                <a:latin typeface="Arial" panose="020B0604020202020204" pitchFamily="34" charset="0"/>
                <a:ea typeface="微软雅黑" panose="020B0503020204020204" pitchFamily="34" charset="-122"/>
                <a:cs typeface="+mn-ea"/>
                <a:sym typeface="Arial" panose="020B0604020202020204" pitchFamily="34" charset="0"/>
              </a:rPr>
              <a:t>第五组：董欣然、李玥、栾晓天、赵子豪</a:t>
            </a:r>
            <a:endParaRPr lang="zh-CN" altLang="en-US" dirty="0">
              <a:solidFill>
                <a:srgbClr val="222A35"/>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108" name="椭圆 107"/>
          <p:cNvSpPr/>
          <p:nvPr/>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09" name="组合 108"/>
          <p:cNvGrpSpPr/>
          <p:nvPr/>
        </p:nvGrpSpPr>
        <p:grpSpPr>
          <a:xfrm>
            <a:off x="5410200" y="2670375"/>
            <a:ext cx="1371600" cy="1368402"/>
            <a:chOff x="2105799" y="20055838"/>
            <a:chExt cx="6748090" cy="6732363"/>
          </a:xfrm>
          <a:solidFill>
            <a:schemeClr val="accent1">
              <a:alpha val="80000"/>
            </a:schemeClr>
          </a:solidFill>
        </p:grpSpPr>
        <p:sp>
          <p:nvSpPr>
            <p:cNvPr id="110"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2"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4"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5"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6"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7"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8"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9"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0"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1"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2"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3"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4"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5"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6"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7"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8"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9"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0"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1"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2"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6090924" y="3499187"/>
            <a:ext cx="3216449" cy="812661"/>
          </a:xfrm>
          <a:prstGeom prst="rect">
            <a:avLst/>
          </a:prstGeom>
          <a:effectLst>
            <a:outerShdw blurRad="63500" sx="102000" sy="102000" algn="ctr" rotWithShape="0">
              <a:prstClr val="black">
                <a:alpha val="40000"/>
              </a:prstClr>
            </a:outerShdw>
          </a:effectLst>
        </p:spPr>
        <p:txBody>
          <a:bodyPr wrap="square">
            <a:noAutofit/>
          </a:bodyPr>
          <a:lstStyle/>
          <a:p>
            <a:pPr algn="dist">
              <a:lnSpc>
                <a:spcPct val="120000"/>
              </a:lnSpc>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基准测试</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iṩ1îḍe"/>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Part 0</a:t>
            </a:r>
            <a:r>
              <a:rPr lang="en-US" altLang="zh-CN"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2</a:t>
            </a:r>
            <a:endPar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a:sym typeface="Arial" panose="020B0604020202020204" pitchFamily="34" charset="0"/>
              </a:rPr>
              <a:t>2</a:t>
            </a:r>
            <a:r>
              <a:rPr lang="en-US" altLang="zh-CN" dirty="0">
                <a:sym typeface="Arial" panose="020B0604020202020204" pitchFamily="34" charset="0"/>
              </a:rPr>
              <a:t>.1 </a:t>
            </a:r>
            <a:r>
              <a:rPr dirty="0">
                <a:sym typeface="Arial" panose="020B0604020202020204" pitchFamily="34" charset="0"/>
              </a:rPr>
              <a:t>实验架构（</a:t>
            </a:r>
            <a:r>
              <a:rPr dirty="0">
                <a:sym typeface="Arial" panose="020B0604020202020204" pitchFamily="34" charset="0"/>
              </a:rPr>
              <a:t>简化版）</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6" name="文本框 15"/>
          <p:cNvSpPr txBox="1"/>
          <p:nvPr/>
        </p:nvSpPr>
        <p:spPr>
          <a:xfrm>
            <a:off x="1115134" y="1236975"/>
            <a:ext cx="9608116" cy="1058948"/>
          </a:xfrm>
          <a:prstGeom prst="rect">
            <a:avLst/>
          </a:prstGeom>
          <a:noFill/>
        </p:spPr>
        <p:txBody>
          <a:bodyPr wrap="square" rtlCol="0" anchor="t">
            <a:noAutofit/>
          </a:bodyPr>
          <a:p>
            <a:pPr algn="l"/>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AWS</a:t>
            </a: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（亚马逊云服务）区域：美国东部 </a:t>
            </a: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弗吉尼亚北部</a:t>
            </a: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类型：</a:t>
            </a: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r5a.2xlarge</a:t>
            </a: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a:t>
            </a: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CPU</a:t>
            </a: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a:t>
            </a: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8</a:t>
            </a: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核；内存：</a:t>
            </a: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64GB</a:t>
            </a: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；架构：</a:t>
            </a: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x86_64</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 name="图片 2" descr="upload_post_object_v2_4142237048"/>
          <p:cNvPicPr>
            <a:picLocks noChangeAspect="1"/>
          </p:cNvPicPr>
          <p:nvPr/>
        </p:nvPicPr>
        <p:blipFill>
          <a:blip r:embed="rId1"/>
          <a:stretch>
            <a:fillRect/>
          </a:stretch>
        </p:blipFill>
        <p:spPr>
          <a:xfrm>
            <a:off x="650956" y="2361614"/>
            <a:ext cx="10890039" cy="403271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2.3 TPC</a:t>
            </a:r>
            <a:r>
              <a:t>-</a:t>
            </a:r>
            <a:r>
              <a:rPr lang="en-US" altLang="zh-CN"/>
              <a:t>DS</a:t>
            </a:r>
            <a:endParaRPr lang="zh-CN" altLang="en-US"/>
          </a:p>
        </p:txBody>
      </p:sp>
      <p:sp>
        <p:nvSpPr>
          <p:cNvPr id="3" name="灯片编号占位符 2"/>
          <p:cNvSpPr>
            <a:spLocks noGrp="1"/>
          </p:cNvSpPr>
          <p:nvPr>
            <p:ph type="sldNum" sz="quarter" idx="4"/>
          </p:nvPr>
        </p:nvSpPr>
        <p:spPr/>
        <p:txBody>
          <a:bodyPr/>
          <a:p>
            <a:r>
              <a:rPr lang="en-US" altLang="zh-CN"/>
              <a:t>&lt; </a:t>
            </a:r>
            <a:fld id="{A548B57D-AE10-4CF7-A9DF-59FEFA91B28E}" type="slidenum">
              <a:rPr lang="zh-CN" altLang="en-US" smtClean="0"/>
            </a:fld>
            <a:r>
              <a:rPr lang="zh-CN" altLang="en-US"/>
              <a:t> </a:t>
            </a:r>
            <a:r>
              <a:rPr lang="en-US" altLang="zh-CN"/>
              <a:t>&gt;</a:t>
            </a:r>
            <a:endParaRPr lang="zh-CN" altLang="en-US" dirty="0"/>
          </a:p>
        </p:txBody>
      </p:sp>
      <p:pic>
        <p:nvPicPr>
          <p:cNvPr id="4" name="图片 3" descr="upload_post_object_v2_3405271046"/>
          <p:cNvPicPr>
            <a:picLocks noChangeAspect="1"/>
          </p:cNvPicPr>
          <p:nvPr/>
        </p:nvPicPr>
        <p:blipFill>
          <a:blip r:embed="rId1"/>
          <a:stretch>
            <a:fillRect/>
          </a:stretch>
        </p:blipFill>
        <p:spPr>
          <a:xfrm>
            <a:off x="3311769" y="1139200"/>
            <a:ext cx="5568407" cy="886772"/>
          </a:xfrm>
          <a:prstGeom prst="rect">
            <a:avLst/>
          </a:prstGeom>
        </p:spPr>
      </p:pic>
      <p:sp>
        <p:nvSpPr>
          <p:cNvPr id="9" name="文本框 8"/>
          <p:cNvSpPr txBox="1"/>
          <p:nvPr/>
        </p:nvSpPr>
        <p:spPr>
          <a:xfrm>
            <a:off x="1094938" y="2158530"/>
            <a:ext cx="10002036" cy="4235863"/>
          </a:xfrm>
          <a:prstGeom prst="rect">
            <a:avLst/>
          </a:prstGeom>
          <a:noFill/>
        </p:spPr>
        <p:txBody>
          <a:bodyPr wrap="square" rtlCol="0" anchor="t">
            <a:noAutofit/>
          </a:bodyPr>
          <a:p>
            <a:pPr algn="l">
              <a:lnSpc>
                <a:spcPct val="150000"/>
              </a:lnSpc>
              <a:spcBef>
                <a:spcPts val="0"/>
              </a:spcBef>
              <a:spcAft>
                <a:spcPts val="1200"/>
              </a:spcAft>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TPC-DS（Transaction Processing Performance Council Decision Support Benchmark）是一个基于决策支持的性能基准（</a:t>
            </a: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B</a:t>
            </a: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enchmark）。它是由TPC组织开发的，旨在评估数据仓库系统的性能。</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lnSpc>
                <a:spcPct val="150000"/>
              </a:lnSpc>
            </a:pPr>
            <a:r>
              <a:rPr lang="zh-CN" altLang="en-US" sz="2000" b="1" dirty="0" smtClean="0">
                <a:latin typeface="Arial" panose="020B0604020202020204" pitchFamily="34" charset="0"/>
                <a:ea typeface="微软雅黑" charset="0"/>
                <a:cs typeface="+mn-ea"/>
                <a:sym typeface="Arial" panose="020B0604020202020204" pitchFamily="34" charset="0"/>
              </a:rPr>
              <a:t>横向对比优势：</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50000"/>
              </a:lnSpc>
              <a:buChar char="•"/>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更真实的决策支持场景；</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50000"/>
              </a:lnSpc>
              <a:buChar char="•"/>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更大的数据规模；</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50000"/>
              </a:lnSpc>
              <a:buChar char="•"/>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严格的测试规范；</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50000"/>
              </a:lnSpc>
              <a:buChar char="•"/>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市场认可度高。</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2.4 </a:t>
            </a:r>
            <a:r>
              <a:t>测试负载与指标</a:t>
            </a:r>
            <a:endParaRPr lang="zh-CN" altLang="en-US"/>
          </a:p>
        </p:txBody>
      </p:sp>
      <p:sp>
        <p:nvSpPr>
          <p:cNvPr id="3" name="灯片编号占位符 2"/>
          <p:cNvSpPr>
            <a:spLocks noGrp="1"/>
          </p:cNvSpPr>
          <p:nvPr>
            <p:ph type="sldNum" sz="quarter" idx="4"/>
          </p:nvPr>
        </p:nvSpPr>
        <p:spPr/>
        <p:txBody>
          <a:bodyPr/>
          <a:p>
            <a:r>
              <a:rPr lang="en-US" altLang="zh-CN"/>
              <a:t>&lt; </a:t>
            </a:r>
            <a:fld id="{A548B57D-AE10-4CF7-A9DF-59FEFA91B28E}" type="slidenum">
              <a:rPr lang="zh-CN" altLang="en-US" smtClean="0"/>
            </a:fld>
            <a:r>
              <a:rPr lang="zh-CN" altLang="en-US"/>
              <a:t> </a:t>
            </a:r>
            <a:r>
              <a:rPr lang="en-US" altLang="zh-CN"/>
              <a:t>&gt;</a:t>
            </a:r>
            <a:endParaRPr lang="zh-CN" altLang="en-US" dirty="0"/>
          </a:p>
        </p:txBody>
      </p:sp>
      <p:pic>
        <p:nvPicPr>
          <p:cNvPr id="5" name="图片 4" descr="upload_post_object_v2_2007269232"/>
          <p:cNvPicPr>
            <a:picLocks noChangeAspect="1"/>
          </p:cNvPicPr>
          <p:nvPr/>
        </p:nvPicPr>
        <p:blipFill>
          <a:blip r:embed="rId1"/>
          <a:stretch>
            <a:fillRect/>
          </a:stretch>
        </p:blipFill>
        <p:spPr>
          <a:xfrm>
            <a:off x="5394491" y="1021208"/>
            <a:ext cx="4643999" cy="5005508"/>
          </a:xfrm>
          <a:prstGeom prst="rect">
            <a:avLst/>
          </a:prstGeom>
        </p:spPr>
      </p:pic>
      <p:sp>
        <p:nvSpPr>
          <p:cNvPr id="7" name="文本框 6"/>
          <p:cNvSpPr txBox="1"/>
          <p:nvPr userDrawn="1"/>
        </p:nvSpPr>
        <p:spPr>
          <a:xfrm>
            <a:off x="856618" y="1994874"/>
            <a:ext cx="4224570" cy="2868209"/>
          </a:xfrm>
          <a:prstGeom prst="rect">
            <a:avLst/>
          </a:prstGeom>
          <a:noFill/>
        </p:spPr>
        <p:txBody>
          <a:bodyPr wrap="square" rtlCol="0">
            <a:noAutofit/>
          </a:bodyPr>
          <a:p>
            <a:pPr algn="l">
              <a:lnSpc>
                <a:spcPct val="150000"/>
              </a:lnSpc>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实验监控指标：</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50000"/>
              </a:lnSpc>
              <a:buChar char="•"/>
            </a:pPr>
            <a:r>
              <a:rPr lang="zh-CN" altLang="en-US" sz="2000" dirty="0" smtClean="0">
                <a:latin typeface="Arial" panose="020B0604020202020204" pitchFamily="34" charset="0"/>
                <a:ea typeface="微软雅黑" charset="0"/>
                <a:cs typeface="+mn-ea"/>
                <a:sym typeface="Arial" panose="020B0604020202020204" pitchFamily="34" charset="0"/>
              </a:rPr>
              <a:t>挂钟时间 </a:t>
            </a:r>
            <a:r>
              <a:rPr lang="en-US" altLang="zh-CN" sz="2000" dirty="0" smtClean="0">
                <a:latin typeface="Arial" panose="020B0604020202020204" pitchFamily="34" charset="0"/>
                <a:ea typeface="微软雅黑" charset="0"/>
                <a:cs typeface="+mn-ea"/>
                <a:sym typeface="Arial" panose="020B0604020202020204" pitchFamily="34" charset="0"/>
              </a:rPr>
              <a:t>(Wall</a:t>
            </a:r>
            <a:r>
              <a:rPr lang="zh-CN" altLang="en-US" sz="2000" dirty="0" smtClean="0">
                <a:latin typeface="Arial" panose="020B0604020202020204" pitchFamily="34" charset="0"/>
                <a:ea typeface="微软雅黑" charset="0"/>
                <a:cs typeface="+mn-ea"/>
                <a:sym typeface="Arial" panose="020B0604020202020204" pitchFamily="34" charset="0"/>
              </a:rPr>
              <a:t>-</a:t>
            </a:r>
            <a:r>
              <a:rPr lang="en-US" altLang="zh-CN" sz="2000" dirty="0" smtClean="0">
                <a:latin typeface="Arial" panose="020B0604020202020204" pitchFamily="34" charset="0"/>
                <a:ea typeface="微软雅黑" charset="0"/>
                <a:cs typeface="+mn-ea"/>
                <a:sym typeface="Arial" panose="020B0604020202020204" pitchFamily="34" charset="0"/>
              </a:rPr>
              <a:t>Clock</a:t>
            </a:r>
            <a:r>
              <a:rPr lang="zh-CN" altLang="en-US" sz="2000" dirty="0" smtClean="0">
                <a:latin typeface="Arial" panose="020B0604020202020204" pitchFamily="34" charset="0"/>
                <a:ea typeface="微软雅黑" charset="0"/>
                <a:cs typeface="+mn-ea"/>
                <a:sym typeface="Arial" panose="020B0604020202020204" pitchFamily="34" charset="0"/>
              </a:rPr>
              <a:t> </a:t>
            </a:r>
            <a:r>
              <a:rPr lang="en-US" altLang="zh-CN" sz="2000" dirty="0" smtClean="0">
                <a:latin typeface="Arial" panose="020B0604020202020204" pitchFamily="34" charset="0"/>
                <a:ea typeface="微软雅黑" charset="0"/>
                <a:cs typeface="+mn-ea"/>
                <a:sym typeface="Arial" panose="020B0604020202020204" pitchFamily="34" charset="0"/>
              </a:rPr>
              <a:t>Time)</a:t>
            </a:r>
            <a:r>
              <a:rPr lang="zh-CN" altLang="en-US" sz="2000" dirty="0" smtClean="0">
                <a:latin typeface="Arial" panose="020B0604020202020204" pitchFamily="34" charset="0"/>
                <a:ea typeface="微软雅黑" charset="0"/>
                <a:cs typeface="+mn-ea"/>
                <a:sym typeface="Arial" panose="020B0604020202020204" pitchFamily="34" charset="0"/>
              </a:rPr>
              <a:t>：每个</a:t>
            </a:r>
            <a:r>
              <a:rPr lang="en-US" altLang="zh-CN" sz="2000" dirty="0" smtClean="0">
                <a:latin typeface="Arial" panose="020B0604020202020204" pitchFamily="34" charset="0"/>
                <a:ea typeface="微软雅黑" charset="0"/>
                <a:cs typeface="+mn-ea"/>
                <a:sym typeface="Arial" panose="020B0604020202020204" pitchFamily="34" charset="0"/>
              </a:rPr>
              <a:t>SQL</a:t>
            </a:r>
            <a:r>
              <a:rPr lang="zh-CN" altLang="en-US" sz="2000" dirty="0" smtClean="0">
                <a:latin typeface="Arial" panose="020B0604020202020204" pitchFamily="34" charset="0"/>
                <a:ea typeface="微软雅黑" charset="0"/>
                <a:cs typeface="+mn-ea"/>
                <a:sym typeface="Arial" panose="020B0604020202020204" pitchFamily="34" charset="0"/>
              </a:rPr>
              <a:t>实际运行的的时间</a:t>
            </a:r>
            <a:endParaRPr lang="zh-CN" altLang="en-US" sz="2000" dirty="0" smtClean="0">
              <a:latin typeface="Arial" panose="020B0604020202020204" pitchFamily="34" charset="0"/>
              <a:ea typeface="微软雅黑" charset="0"/>
              <a:cs typeface="+mn-ea"/>
              <a:sym typeface="Arial" panose="020B0604020202020204" pitchFamily="34" charset="0"/>
            </a:endParaRPr>
          </a:p>
          <a:p>
            <a:pPr indent="0" algn="l">
              <a:lnSpc>
                <a:spcPct val="150000"/>
              </a:lnSpc>
              <a:buNone/>
            </a:pPr>
            <a:r>
              <a:rPr lang="zh-CN" altLang="en-US" sz="2000" dirty="0" smtClean="0">
                <a:latin typeface="Arial" panose="020B0604020202020204" pitchFamily="34" charset="0"/>
                <a:ea typeface="微软雅黑" charset="0"/>
                <a:cs typeface="+mn-ea"/>
                <a:sym typeface="Arial" panose="020B0604020202020204" pitchFamily="34" charset="0"/>
              </a:rPr>
              <a:t>为了方式系统缓存、性能波动等方面的影响，每个</a:t>
            </a:r>
            <a:r>
              <a:rPr lang="en-US" altLang="zh-CN" sz="2000" dirty="0" smtClean="0">
                <a:latin typeface="Arial" panose="020B0604020202020204" pitchFamily="34" charset="0"/>
                <a:ea typeface="微软雅黑" charset="0"/>
                <a:cs typeface="+mn-ea"/>
                <a:sym typeface="Arial" panose="020B0604020202020204" pitchFamily="34" charset="0"/>
              </a:rPr>
              <a:t>SQL</a:t>
            </a:r>
            <a:r>
              <a:rPr lang="zh-CN" altLang="en-US" sz="2000" dirty="0" smtClean="0">
                <a:latin typeface="Arial" panose="020B0604020202020204" pitchFamily="34" charset="0"/>
                <a:ea typeface="微软雅黑" charset="0"/>
                <a:cs typeface="+mn-ea"/>
                <a:sym typeface="Arial" panose="020B0604020202020204" pitchFamily="34" charset="0"/>
              </a:rPr>
              <a:t>跑四次取平均值。</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2.5 </a:t>
            </a:r>
            <a:r>
              <a:t>实验结果</a:t>
            </a:r>
            <a:endParaRPr lang="zh-CN" altLang="en-US"/>
          </a:p>
        </p:txBody>
      </p:sp>
      <p:sp>
        <p:nvSpPr>
          <p:cNvPr id="3" name="灯片编号占位符 2"/>
          <p:cNvSpPr>
            <a:spLocks noGrp="1"/>
          </p:cNvSpPr>
          <p:nvPr>
            <p:ph type="sldNum" sz="quarter" idx="4"/>
          </p:nvPr>
        </p:nvSpPr>
        <p:spPr/>
        <p:txBody>
          <a:bodyPr/>
          <a:p>
            <a:r>
              <a:rPr lang="en-US" altLang="zh-CN"/>
              <a:t>&lt; </a:t>
            </a:r>
            <a:fld id="{A548B57D-AE10-4CF7-A9DF-59FEFA91B28E}" type="slidenum">
              <a:rPr lang="zh-CN" altLang="en-US" smtClean="0"/>
            </a:fld>
            <a:r>
              <a:rPr lang="zh-CN" altLang="en-US"/>
              <a:t> </a:t>
            </a:r>
            <a:r>
              <a:rPr lang="en-US" altLang="zh-CN"/>
              <a:t>&gt;</a:t>
            </a:r>
            <a:endParaRPr lang="zh-CN" altLang="en-US" dirty="0"/>
          </a:p>
        </p:txBody>
      </p:sp>
      <p:pic>
        <p:nvPicPr>
          <p:cNvPr id="12" name="图片 11" descr="upload_post_object_v2_1418680752"/>
          <p:cNvPicPr>
            <a:picLocks noChangeAspect="1"/>
          </p:cNvPicPr>
          <p:nvPr/>
        </p:nvPicPr>
        <p:blipFill>
          <a:blip r:embed="rId1"/>
          <a:srcRect r="507" b="507"/>
          <a:stretch>
            <a:fillRect/>
          </a:stretch>
        </p:blipFill>
        <p:spPr>
          <a:xfrm>
            <a:off x="5732129" y="861127"/>
            <a:ext cx="4878666" cy="5379233"/>
          </a:xfrm>
          <a:prstGeom prst="rect">
            <a:avLst/>
          </a:prstGeom>
        </p:spPr>
      </p:pic>
      <p:sp>
        <p:nvSpPr>
          <p:cNvPr id="19" name="文本框 18"/>
          <p:cNvSpPr txBox="1"/>
          <p:nvPr userDrawn="1"/>
        </p:nvSpPr>
        <p:spPr>
          <a:xfrm>
            <a:off x="810315" y="1746535"/>
            <a:ext cx="4137135" cy="2814601"/>
          </a:xfrm>
          <a:prstGeom prst="rect">
            <a:avLst/>
          </a:prstGeom>
          <a:noFill/>
        </p:spPr>
        <p:txBody>
          <a:bodyPr wrap="square" rtlCol="0">
            <a:noAutofit/>
          </a:bodyPr>
          <a:p>
            <a:pPr algn="l">
              <a:lnSpc>
                <a:spcPct val="150000"/>
              </a:lnSpc>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我们在两种框架在上分别进行了实验，得到实验数据如右表所示。</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50000"/>
              </a:lnSpc>
              <a:buChar char="•"/>
            </a:pPr>
            <a:r>
              <a:rPr lang="zh-CN" altLang="en-US" sz="2000" dirty="0" smtClean="0">
                <a:latin typeface="Arial" panose="020B0604020202020204" pitchFamily="34" charset="0"/>
                <a:ea typeface="微软雅黑" charset="0"/>
                <a:cs typeface="+mn-ea"/>
                <a:sym typeface="Arial" panose="020B0604020202020204" pitchFamily="34" charset="0"/>
              </a:rPr>
              <a:t>使用</a:t>
            </a:r>
            <a:r>
              <a:rPr lang="en-US" altLang="zh-CN" sz="2000" dirty="0" smtClean="0">
                <a:latin typeface="Arial" panose="020B0604020202020204" pitchFamily="34" charset="0"/>
                <a:ea typeface="微软雅黑" charset="0"/>
                <a:cs typeface="+mn-ea"/>
                <a:sym typeface="Arial" panose="020B0604020202020204" pitchFamily="34" charset="0"/>
              </a:rPr>
              <a:t>Alluxio</a:t>
            </a:r>
            <a:r>
              <a:rPr lang="zh-CN" altLang="en-US" sz="2000" dirty="0" smtClean="0">
                <a:latin typeface="Arial" panose="020B0604020202020204" pitchFamily="34" charset="0"/>
                <a:ea typeface="微软雅黑" charset="0"/>
                <a:cs typeface="+mn-ea"/>
                <a:sym typeface="Arial" panose="020B0604020202020204" pitchFamily="34" charset="0"/>
              </a:rPr>
              <a:t>明显提升了数据系统的运行处理速度；</a:t>
            </a:r>
            <a:endParaRPr lang="zh-CN" altLang="en-US" sz="2000" dirty="0" smtClean="0">
              <a:latin typeface="Arial" panose="020B0604020202020204" pitchFamily="34" charset="0"/>
              <a:ea typeface="微软雅黑" charset="0"/>
              <a:cs typeface="+mn-ea"/>
              <a:sym typeface="Arial" panose="020B0604020202020204" pitchFamily="34" charset="0"/>
            </a:endParaRPr>
          </a:p>
          <a:p>
            <a:pPr marL="342900" indent="-342900" algn="l">
              <a:lnSpc>
                <a:spcPct val="150000"/>
              </a:lnSpc>
              <a:buChar char="•"/>
            </a:pPr>
            <a:r>
              <a:rPr lang="zh-CN" altLang="en-US" sz="2000" dirty="0" smtClean="0">
                <a:latin typeface="Arial" panose="020B0604020202020204" pitchFamily="34" charset="0"/>
                <a:ea typeface="微软雅黑" charset="0"/>
                <a:cs typeface="+mn-ea"/>
                <a:sym typeface="Arial" panose="020B0604020202020204" pitchFamily="34" charset="0"/>
              </a:rPr>
              <a:t>在平均情况下提升了</a:t>
            </a:r>
            <a:r>
              <a:rPr lang="en-US" altLang="zh-CN" sz="2000" dirty="0" smtClean="0">
                <a:latin typeface="Arial" panose="020B0604020202020204" pitchFamily="34" charset="0"/>
                <a:ea typeface="微软雅黑" charset="0"/>
                <a:cs typeface="+mn-ea"/>
                <a:sym typeface="Arial" panose="020B0604020202020204" pitchFamily="34" charset="0"/>
              </a:rPr>
              <a:t>27.86%</a:t>
            </a:r>
            <a:r>
              <a:rPr lang="zh-CN" altLang="en-US" sz="2000" dirty="0" smtClean="0">
                <a:latin typeface="Arial" panose="020B0604020202020204" pitchFamily="34" charset="0"/>
                <a:ea typeface="微软雅黑" charset="0"/>
                <a:cs typeface="+mn-ea"/>
                <a:sym typeface="Arial" panose="020B0604020202020204" pitchFamily="34" charset="0"/>
              </a:rPr>
              <a:t>的运行时间。</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2.6 </a:t>
            </a:r>
            <a:r>
              <a:t>实验结果可视化</a:t>
            </a:r>
            <a:endParaRPr lang="zh-CN" altLang="en-US"/>
          </a:p>
        </p:txBody>
      </p:sp>
      <p:sp>
        <p:nvSpPr>
          <p:cNvPr id="3" name="灯片编号占位符 2"/>
          <p:cNvSpPr>
            <a:spLocks noGrp="1"/>
          </p:cNvSpPr>
          <p:nvPr>
            <p:ph type="sldNum" sz="quarter" idx="4"/>
          </p:nvPr>
        </p:nvSpPr>
        <p:spPr/>
        <p:txBody>
          <a:bodyPr/>
          <a:p>
            <a:r>
              <a:rPr lang="en-US" altLang="zh-CN"/>
              <a:t>&lt; </a:t>
            </a:r>
            <a:fld id="{A548B57D-AE10-4CF7-A9DF-59FEFA91B28E}" type="slidenum">
              <a:rPr lang="zh-CN" altLang="en-US" smtClean="0"/>
            </a:fld>
            <a:r>
              <a:rPr lang="zh-CN" altLang="en-US"/>
              <a:t> </a:t>
            </a:r>
            <a:r>
              <a:rPr lang="en-US" altLang="zh-CN"/>
              <a:t>&gt;</a:t>
            </a:r>
            <a:endParaRPr lang="zh-CN" altLang="en-US" dirty="0"/>
          </a:p>
        </p:txBody>
      </p:sp>
      <p:pic>
        <p:nvPicPr>
          <p:cNvPr id="10" name="图片 9" descr="upload_post_object_v2_1169240768"/>
          <p:cNvPicPr>
            <a:picLocks noChangeAspect="1"/>
          </p:cNvPicPr>
          <p:nvPr/>
        </p:nvPicPr>
        <p:blipFill>
          <a:blip r:embed="rId1"/>
          <a:stretch>
            <a:fillRect/>
          </a:stretch>
        </p:blipFill>
        <p:spPr>
          <a:xfrm>
            <a:off x="0" y="1085790"/>
            <a:ext cx="12201525" cy="4371975"/>
          </a:xfrm>
          <a:prstGeom prst="rect">
            <a:avLst/>
          </a:prstGeom>
        </p:spPr>
      </p:pic>
      <p:sp>
        <p:nvSpPr>
          <p:cNvPr id="4" name="文本框 3"/>
          <p:cNvSpPr txBox="1"/>
          <p:nvPr userDrawn="1"/>
        </p:nvSpPr>
        <p:spPr>
          <a:xfrm>
            <a:off x="1566358" y="5676951"/>
            <a:ext cx="9068819" cy="368300"/>
          </a:xfrm>
          <a:prstGeom prst="rect">
            <a:avLst/>
          </a:prstGeom>
          <a:noFill/>
        </p:spPr>
        <p:txBody>
          <a:bodyPr wrap="none" rtlCol="0">
            <a:noAutofit/>
          </a:bodyPr>
          <a:p>
            <a:pPr marL="342900" indent="-342900" algn="ctr">
              <a:buChar char="•"/>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添加</a:t>
            </a: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Alluxio</a:t>
            </a: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获得了更好的时间性能表现。</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2.7 </a:t>
            </a:r>
            <a:r>
              <a:t>版本</a:t>
            </a:r>
            <a:r>
              <a:t>对比实验结果可视化</a:t>
            </a:r>
            <a:endParaRPr lang="zh-CN" altLang="en-US"/>
          </a:p>
        </p:txBody>
      </p:sp>
      <p:sp>
        <p:nvSpPr>
          <p:cNvPr id="3" name="灯片编号占位符 2"/>
          <p:cNvSpPr>
            <a:spLocks noGrp="1"/>
          </p:cNvSpPr>
          <p:nvPr>
            <p:ph type="sldNum" sz="quarter" idx="4"/>
          </p:nvPr>
        </p:nvSpPr>
        <p:spPr/>
        <p:txBody>
          <a:bodyPr/>
          <a:p>
            <a:r>
              <a:rPr lang="en-US" altLang="zh-CN"/>
              <a:t>&lt; </a:t>
            </a:r>
            <a:fld id="{A548B57D-AE10-4CF7-A9DF-59FEFA91B28E}" type="slidenum">
              <a:rPr lang="zh-CN" altLang="en-US" smtClean="0"/>
            </a:fld>
            <a:r>
              <a:rPr lang="zh-CN" altLang="en-US"/>
              <a:t> </a:t>
            </a:r>
            <a:r>
              <a:rPr lang="en-US" altLang="zh-CN"/>
              <a:t>&gt;</a:t>
            </a:r>
            <a:endParaRPr lang="zh-CN" altLang="en-US" dirty="0"/>
          </a:p>
        </p:txBody>
      </p:sp>
      <p:pic>
        <p:nvPicPr>
          <p:cNvPr id="4" name="图片 3" descr="upload_post_object_v2_654511585"/>
          <p:cNvPicPr>
            <a:picLocks noChangeAspect="1"/>
          </p:cNvPicPr>
          <p:nvPr/>
        </p:nvPicPr>
        <p:blipFill>
          <a:blip r:embed="rId1"/>
          <a:stretch>
            <a:fillRect/>
          </a:stretch>
        </p:blipFill>
        <p:spPr>
          <a:xfrm>
            <a:off x="1020290" y="951967"/>
            <a:ext cx="10274534" cy="4211745"/>
          </a:xfrm>
          <a:prstGeom prst="rect">
            <a:avLst/>
          </a:prstGeom>
        </p:spPr>
      </p:pic>
      <p:sp>
        <p:nvSpPr>
          <p:cNvPr id="5" name="文本框 4"/>
          <p:cNvSpPr txBox="1"/>
          <p:nvPr userDrawn="1"/>
        </p:nvSpPr>
        <p:spPr>
          <a:xfrm>
            <a:off x="1260148" y="5330329"/>
            <a:ext cx="9794873" cy="834070"/>
          </a:xfrm>
          <a:prstGeom prst="rect">
            <a:avLst/>
          </a:prstGeom>
          <a:noFill/>
        </p:spPr>
        <p:txBody>
          <a:bodyPr wrap="none" rtlCol="0">
            <a:noAutofit/>
          </a:bodyPr>
          <a:p>
            <a:pPr algn="ct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我们又对比了</a:t>
            </a: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Alluxio</a:t>
            </a: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不同版本的性能表现，实验结果如图所示。</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ct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其中，</a:t>
            </a: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Alluxio</a:t>
            </a: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-2.10.0-SNAPSHOT内测版本实验表现更好。</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5629628" y="3508120"/>
            <a:ext cx="4497287" cy="794796"/>
          </a:xfrm>
          <a:prstGeom prst="rect">
            <a:avLst/>
          </a:prstGeom>
          <a:effectLst>
            <a:outerShdw blurRad="63500" sx="102000" sy="102000" algn="ctr" rotWithShape="0">
              <a:prstClr val="black">
                <a:alpha val="40000"/>
              </a:prstClr>
            </a:outerShdw>
          </a:effectLst>
        </p:spPr>
        <p:txBody>
          <a:bodyPr wrap="square">
            <a:noAutofit/>
          </a:bodyPr>
          <a:lstStyle/>
          <a:p>
            <a:pPr algn="ctr">
              <a:lnSpc>
                <a:spcPct val="120000"/>
              </a:lnSpc>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真实场景测试</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iṩ1îḍe"/>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Part 0</a:t>
            </a:r>
            <a:r>
              <a:rPr lang="en-US" altLang="zh-CN"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3</a:t>
            </a:r>
            <a:endPar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3.1 </a:t>
            </a:r>
            <a:r>
              <a:rPr dirty="0">
                <a:sym typeface="Arial" panose="020B0604020202020204" pitchFamily="34" charset="0"/>
              </a:rPr>
              <a:t>数据集</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文本框 8"/>
          <p:cNvSpPr txBox="1"/>
          <p:nvPr userDrawn="1"/>
        </p:nvSpPr>
        <p:spPr>
          <a:xfrm>
            <a:off x="442921" y="1382687"/>
            <a:ext cx="10878606" cy="4736014"/>
          </a:xfrm>
          <a:prstGeom prst="rect">
            <a:avLst/>
          </a:prstGeom>
          <a:noFill/>
        </p:spPr>
        <p:txBody>
          <a:bodyPr wrap="square" rtlCol="0">
            <a:noAutofit/>
          </a:bodyPr>
          <a:p>
            <a:pPr indent="0" algn="l">
              <a:lnSpc>
                <a:spcPct val="130000"/>
              </a:lnSpc>
              <a:buNone/>
            </a:pP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量化交易领域，非常适合使用</a:t>
            </a:r>
            <a:r>
              <a:rPr lang="en-US" altLang="zh-CN" sz="2200" dirty="0" smtClean="0">
                <a:latin typeface="Arial" panose="020B0604020202020204" pitchFamily="34" charset="0"/>
                <a:ea typeface="微软雅黑" panose="020B0503020204020204" pitchFamily="34" charset="-122"/>
                <a:cs typeface="+mn-ea"/>
                <a:sym typeface="Arial" panose="020B0604020202020204" pitchFamily="34" charset="0"/>
              </a:rPr>
              <a:t>Alluxio</a:t>
            </a: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来进行系统架构优化，可以起到降低成本，提高性能的效果。</a:t>
            </a:r>
            <a:endPar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endParaRPr>
          </a:p>
          <a:p>
            <a:pPr indent="0" algn="l">
              <a:lnSpc>
                <a:spcPct val="130000"/>
              </a:lnSpc>
              <a:buNone/>
            </a:pPr>
            <a:endPar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endParaRPr>
          </a:p>
          <a:p>
            <a:pPr indent="0" algn="l">
              <a:lnSpc>
                <a:spcPct val="130000"/>
              </a:lnSpc>
              <a:buNone/>
            </a:pP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量化交易数据操作特点：存在大量的冷数据（通常存于</a:t>
            </a:r>
            <a:r>
              <a:rPr lang="en-US" altLang="zh-CN" sz="2200" dirty="0" smtClean="0">
                <a:latin typeface="Arial" panose="020B0604020202020204" pitchFamily="34" charset="0"/>
                <a:ea typeface="微软雅黑" panose="020B0503020204020204" pitchFamily="34" charset="-122"/>
                <a:cs typeface="+mn-ea"/>
                <a:sym typeface="Arial" panose="020B0604020202020204" pitchFamily="34" charset="0"/>
              </a:rPr>
              <a:t>MinIO</a:t>
            </a: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中），热数据占比较小。少部分热数据通过一些算法生成大量临时数据，临时数据访问频率极高。</a:t>
            </a:r>
            <a:endPar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endParaRPr>
          </a:p>
          <a:p>
            <a:pPr indent="0" algn="l">
              <a:lnSpc>
                <a:spcPct val="130000"/>
              </a:lnSpc>
              <a:buNone/>
            </a:pPr>
            <a:endPar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我们采用</a:t>
            </a:r>
            <a:r>
              <a:rPr lang="en-US" altLang="zh-CN" sz="2200" dirty="0" smtClean="0">
                <a:latin typeface="Arial" panose="020B0604020202020204" pitchFamily="34" charset="0"/>
                <a:ea typeface="微软雅黑" panose="020B0503020204020204" pitchFamily="34" charset="-122"/>
                <a:cs typeface="+mn-ea"/>
                <a:sym typeface="Arial" panose="020B0604020202020204" pitchFamily="34" charset="0"/>
              </a:rPr>
              <a:t>2020</a:t>
            </a: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年</a:t>
            </a:r>
            <a:r>
              <a:rPr lang="en-US" altLang="zh-CN" sz="2200" dirty="0" smtClean="0">
                <a:latin typeface="Arial" panose="020B0604020202020204" pitchFamily="34" charset="0"/>
                <a:ea typeface="微软雅黑" panose="020B0503020204020204" pitchFamily="34" charset="-122"/>
                <a:cs typeface="+mn-ea"/>
                <a:sym typeface="Arial" panose="020B0604020202020204" pitchFamily="34" charset="0"/>
              </a:rPr>
              <a:t>1</a:t>
            </a: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月</a:t>
            </a:r>
            <a:r>
              <a:rPr lang="en-US" altLang="zh-CN" sz="2200" dirty="0" smtClean="0">
                <a:latin typeface="Arial" panose="020B0604020202020204" pitchFamily="34" charset="0"/>
                <a:ea typeface="微软雅黑" panose="020B0503020204020204" pitchFamily="34" charset="-122"/>
                <a:cs typeface="+mn-ea"/>
                <a:sym typeface="Arial" panose="020B0604020202020204" pitchFamily="34" charset="0"/>
              </a:rPr>
              <a:t>2</a:t>
            </a: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日的</a:t>
            </a:r>
            <a:r>
              <a:rPr lang="en-US" altLang="zh-CN" sz="2200" dirty="0" smtClean="0">
                <a:latin typeface="Arial" panose="020B0604020202020204" pitchFamily="34" charset="0"/>
                <a:ea typeface="微软雅黑" panose="020B0503020204020204" pitchFamily="34" charset="-122"/>
                <a:cs typeface="+mn-ea"/>
                <a:sym typeface="Arial" panose="020B0604020202020204" pitchFamily="34" charset="0"/>
              </a:rPr>
              <a:t>A</a:t>
            </a: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股交易数据作为我们的数据集。</a:t>
            </a:r>
            <a:endPar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我们针对每一类查询，制做了</a:t>
            </a:r>
            <a:r>
              <a:rPr lang="en-US" altLang="zh-CN" sz="2200" dirty="0" smtClean="0">
                <a:latin typeface="Arial" panose="020B0604020202020204" pitchFamily="34" charset="0"/>
                <a:ea typeface="微软雅黑" panose="020B0503020204020204" pitchFamily="34" charset="-122"/>
                <a:cs typeface="+mn-ea"/>
                <a:sym typeface="Arial" panose="020B0604020202020204" pitchFamily="34" charset="0"/>
              </a:rPr>
              <a:t>20</a:t>
            </a: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个数据表，每个表的大小都相同。</a:t>
            </a:r>
            <a:endPar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r>
              <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rPr>
              <a:t>多表连接运算和聚合运算累计查询的数据量累计约为</a:t>
            </a:r>
            <a:r>
              <a:rPr lang="en-US" altLang="zh-CN" sz="2200" dirty="0" smtClean="0">
                <a:latin typeface="Arial" panose="020B0604020202020204" pitchFamily="34" charset="0"/>
                <a:ea typeface="微软雅黑" panose="020B0503020204020204" pitchFamily="34" charset="-122"/>
                <a:cs typeface="+mn-ea"/>
                <a:sym typeface="Arial" panose="020B0604020202020204" pitchFamily="34" charset="0"/>
              </a:rPr>
              <a:t>40GB</a:t>
            </a:r>
            <a:endParaRPr lang="en-US" altLang="zh-CN" sz="22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endPar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endParaRPr>
          </a:p>
          <a:p>
            <a:pPr indent="0" algn="l">
              <a:lnSpc>
                <a:spcPct val="130000"/>
              </a:lnSpc>
              <a:buNone/>
            </a:pPr>
            <a:endParaRPr lang="zh-CN" altLang="en-US" sz="22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3.1 </a:t>
            </a:r>
            <a:r>
              <a:rPr dirty="0">
                <a:sym typeface="Arial" panose="020B0604020202020204" pitchFamily="34" charset="0"/>
              </a:rPr>
              <a:t>数据集</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文本框 8"/>
          <p:cNvSpPr txBox="1"/>
          <p:nvPr userDrawn="1"/>
        </p:nvSpPr>
        <p:spPr>
          <a:xfrm>
            <a:off x="442921" y="1382687"/>
            <a:ext cx="10878606" cy="4736014"/>
          </a:xfrm>
          <a:prstGeom prst="rect">
            <a:avLst/>
          </a:prstGeom>
          <a:noFill/>
        </p:spPr>
        <p:txBody>
          <a:bodyPr wrap="square" rtlCol="0">
            <a:noAutofit/>
          </a:bodyPr>
          <a:p>
            <a:pPr marL="342900" indent="-342900" algn="l">
              <a:buChar char="•"/>
            </a:pPr>
            <a:r>
              <a:rPr lang="zh-CN" altLang="en-US" sz="2200" dirty="0" smtClean="0">
                <a:solidFill>
                  <a:schemeClr val="tx1"/>
                </a:solidFill>
                <a:latin typeface="Arial" panose="020B0604020202020204" pitchFamily="34" charset="0"/>
                <a:ea typeface="微软雅黑" charset="0"/>
                <a:cs typeface="+mn-ea"/>
              </a:rPr>
              <a:t>数据概览</a:t>
            </a:r>
            <a:endParaRPr lang="zh-CN" altLang="en-US" sz="2200" dirty="0" smtClean="0">
              <a:solidFill>
                <a:schemeClr val="tx1"/>
              </a:solidFill>
              <a:latin typeface="Arial" panose="020B0604020202020204" pitchFamily="34" charset="0"/>
              <a:ea typeface="微软雅黑" charset="0"/>
              <a:cs typeface="+mn-ea"/>
            </a:endParaRPr>
          </a:p>
          <a:p>
            <a:pPr indent="0" algn="l">
              <a:buNone/>
            </a:pPr>
            <a:r>
              <a:rPr lang="zh-CN" altLang="en-US" sz="2200" dirty="0" smtClean="0">
                <a:solidFill>
                  <a:schemeClr val="tx1"/>
                </a:solidFill>
                <a:latin typeface="Arial" panose="020B0604020202020204" pitchFamily="34" charset="0"/>
                <a:ea typeface="微软雅黑" charset="0"/>
                <a:cs typeface="+mn-ea"/>
              </a:rPr>
              <a:t>我们采用2020年1月2日的A股交易数据，共有20多万条数据，包含股价的一系列共16个指标</a:t>
            </a:r>
            <a:endParaRPr lang="zh-CN" altLang="en-US" sz="2200" dirty="0" smtClean="0">
              <a:solidFill>
                <a:schemeClr val="tx1"/>
              </a:solidFill>
              <a:latin typeface="Arial" panose="020B0604020202020204" pitchFamily="34" charset="0"/>
              <a:ea typeface="微软雅黑" charset="0"/>
              <a:cs typeface="+mn-ea"/>
            </a:endParaRPr>
          </a:p>
          <a:p>
            <a:pPr indent="0" algn="l">
              <a:lnSpc>
                <a:spcPct val="130000"/>
              </a:lnSpc>
              <a:buNone/>
            </a:pPr>
            <a:endParaRPr lang="zh-CN" altLang="en-US" sz="2200" dirty="0" smtClean="0">
              <a:solidFill>
                <a:schemeClr val="tx1"/>
              </a:solidFill>
              <a:latin typeface="Arial" panose="020B0604020202020204" pitchFamily="34" charset="0"/>
              <a:ea typeface="微软雅黑" charset="0"/>
              <a:cs typeface="+mn-ea"/>
            </a:endParaRPr>
          </a:p>
        </p:txBody>
      </p:sp>
      <p:pic>
        <p:nvPicPr>
          <p:cNvPr id="3" name="图片 2" descr="upload_post_object_v2_2262080476"/>
          <p:cNvPicPr>
            <a:picLocks noChangeAspect="1"/>
          </p:cNvPicPr>
          <p:nvPr/>
        </p:nvPicPr>
        <p:blipFill>
          <a:blip r:embed="rId1"/>
          <a:stretch>
            <a:fillRect/>
          </a:stretch>
        </p:blipFill>
        <p:spPr>
          <a:xfrm>
            <a:off x="1389189" y="2221156"/>
            <a:ext cx="9198498" cy="389755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7289"/>
            <a:ext cx="12192000" cy="3364506"/>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1" name="组合 30"/>
          <p:cNvGrpSpPr/>
          <p:nvPr/>
        </p:nvGrpSpPr>
        <p:grpSpPr>
          <a:xfrm>
            <a:off x="2049047" y="4379237"/>
            <a:ext cx="9297063" cy="1536702"/>
            <a:chOff x="1165639" y="4145557"/>
            <a:chExt cx="9297063" cy="1536702"/>
          </a:xfrm>
        </p:grpSpPr>
        <p:sp>
          <p:nvSpPr>
            <p:cNvPr id="12" name="iṩ1îḍe"/>
            <p:cNvSpPr txBox="1"/>
            <p:nvPr/>
          </p:nvSpPr>
          <p:spPr>
            <a:xfrm>
              <a:off x="1165639" y="4145557"/>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01.</a:t>
              </a:r>
              <a:endPar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îŝ1íḍe"/>
            <p:cNvSpPr txBox="1"/>
            <p:nvPr/>
          </p:nvSpPr>
          <p:spPr>
            <a:xfrm>
              <a:off x="2323588" y="4254783"/>
              <a:ext cx="2523514" cy="439417"/>
            </a:xfrm>
            <a:prstGeom prst="rect">
              <a:avLst/>
            </a:prstGeom>
            <a:noFill/>
            <a:ln>
              <a:noFill/>
            </a:ln>
          </p:spPr>
          <p:txBody>
            <a:bodyPr wrap="square" lIns="91440" tIns="45720" rIns="91440" bIns="45720" anchor="b" anchorCtr="0">
              <a:normAutofit lnSpcReduction="10000"/>
            </a:bodyPr>
            <a:lstStyle/>
            <a:p>
              <a:pPr>
                <a:lnSpc>
                  <a:spcPct val="120000"/>
                </a:lnSpc>
              </a:pPr>
              <a:r>
                <a:rPr lang="zh-CN" altLang="en-US"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技术与</a:t>
              </a:r>
              <a:r>
                <a:rPr lang="en-US" altLang="zh-CN"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架构概览</a:t>
              </a:r>
              <a:endParaRPr lang="en-US" altLang="zh-CN"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ïṩľîḋe"/>
            <p:cNvSpPr txBox="1"/>
            <p:nvPr/>
          </p:nvSpPr>
          <p:spPr>
            <a:xfrm>
              <a:off x="1165639" y="5035928"/>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0</a:t>
              </a:r>
              <a:r>
                <a:rPr lang="en-US" altLang="zh-CN"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3</a:t>
              </a: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t>
              </a:r>
              <a:endPar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îŝ1íḍe"/>
            <p:cNvSpPr txBox="1"/>
            <p:nvPr/>
          </p:nvSpPr>
          <p:spPr>
            <a:xfrm>
              <a:off x="2323588" y="5139384"/>
              <a:ext cx="2633025" cy="439401"/>
            </a:xfrm>
            <a:prstGeom prst="rect">
              <a:avLst/>
            </a:prstGeom>
            <a:noFill/>
            <a:ln>
              <a:noFill/>
            </a:ln>
          </p:spPr>
          <p:txBody>
            <a:bodyPr wrap="square" lIns="91440" tIns="45720" rIns="91440" bIns="45720" anchor="b" anchorCtr="0">
              <a:normAutofit lnSpcReduction="10000"/>
            </a:bodyPr>
            <a:lstStyle/>
            <a:p>
              <a:pPr>
                <a:lnSpc>
                  <a:spcPct val="120000"/>
                </a:lnSpc>
              </a:pPr>
              <a:r>
                <a:rPr lang="en-US" altLang="zh-CN"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真实场景测试</a:t>
              </a:r>
              <a:endParaRPr lang="en-US" altLang="zh-CN"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ï$ľïde"/>
            <p:cNvSpPr txBox="1"/>
            <p:nvPr/>
          </p:nvSpPr>
          <p:spPr>
            <a:xfrm>
              <a:off x="6046169" y="4145557"/>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0</a:t>
              </a:r>
              <a:r>
                <a:rPr lang="en-US" altLang="zh-CN"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2</a:t>
              </a: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t>
              </a:r>
              <a:endPar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îŝ1íḍe"/>
            <p:cNvSpPr txBox="1"/>
            <p:nvPr/>
          </p:nvSpPr>
          <p:spPr>
            <a:xfrm>
              <a:off x="7204118" y="4254783"/>
              <a:ext cx="2357224" cy="439417"/>
            </a:xfrm>
            <a:prstGeom prst="rect">
              <a:avLst/>
            </a:prstGeom>
            <a:noFill/>
            <a:ln>
              <a:noFill/>
            </a:ln>
          </p:spPr>
          <p:txBody>
            <a:bodyPr wrap="square" lIns="91440" tIns="45720" rIns="91440" bIns="45720" anchor="b" anchorCtr="0">
              <a:normAutofit lnSpcReduction="10000"/>
            </a:bodyPr>
            <a:lstStyle/>
            <a:p>
              <a:pPr>
                <a:lnSpc>
                  <a:spcPct val="120000"/>
                </a:lnSpc>
              </a:pPr>
              <a:r>
                <a:rPr lang="en-US" altLang="zh-CN"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基准测试</a:t>
              </a:r>
              <a:endParaRPr lang="en-US" altLang="zh-CN"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ïṥ1ïḓè"/>
            <p:cNvSpPr txBox="1"/>
            <p:nvPr/>
          </p:nvSpPr>
          <p:spPr>
            <a:xfrm>
              <a:off x="6046169" y="5035928"/>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0</a:t>
              </a:r>
              <a:r>
                <a:rPr lang="en-US" altLang="zh-CN"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4</a:t>
              </a: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t>
              </a:r>
              <a:endPar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îŝ1íḍe"/>
            <p:cNvSpPr txBox="1"/>
            <p:nvPr/>
          </p:nvSpPr>
          <p:spPr>
            <a:xfrm>
              <a:off x="7204122" y="5139392"/>
              <a:ext cx="3258580" cy="439412"/>
            </a:xfrm>
            <a:prstGeom prst="rect">
              <a:avLst/>
            </a:prstGeom>
            <a:noFill/>
            <a:ln>
              <a:noFill/>
            </a:ln>
          </p:spPr>
          <p:txBody>
            <a:bodyPr wrap="square" lIns="91440" tIns="45720" rIns="91440" bIns="45720" anchor="b" anchorCtr="0">
              <a:normAutofit lnSpcReduction="10000"/>
            </a:bodyPr>
            <a:lstStyle/>
            <a:p>
              <a:pPr>
                <a:lnSpc>
                  <a:spcPct val="120000"/>
                </a:lnSpc>
              </a:pPr>
              <a:r>
                <a:rPr lang="zh-CN" altLang="en-US"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项目分工</a:t>
              </a:r>
              <a:endParaRPr lang="en-US" altLang="zh-CN"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3" name="组合 12"/>
          <p:cNvGrpSpPr/>
          <p:nvPr/>
        </p:nvGrpSpPr>
        <p:grpSpPr>
          <a:xfrm>
            <a:off x="539327" y="329882"/>
            <a:ext cx="1512002" cy="444892"/>
            <a:chOff x="9556201" y="498129"/>
            <a:chExt cx="1993881" cy="586680"/>
          </a:xfrm>
        </p:grpSpPr>
        <p:grpSp>
          <p:nvGrpSpPr>
            <p:cNvPr id="15" name="组合 14"/>
            <p:cNvGrpSpPr/>
            <p:nvPr userDrawn="1"/>
          </p:nvGrpSpPr>
          <p:grpSpPr>
            <a:xfrm>
              <a:off x="10239376" y="968937"/>
              <a:ext cx="1307697" cy="96254"/>
              <a:chOff x="4616246" y="3878362"/>
              <a:chExt cx="5571416" cy="410087"/>
            </a:xfrm>
            <a:solidFill>
              <a:schemeClr val="tx1">
                <a:alpha val="80000"/>
              </a:schemeClr>
            </a:solidFill>
          </p:grpSpPr>
          <p:sp>
            <p:nvSpPr>
              <p:cNvPr id="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组合 15"/>
            <p:cNvGrpSpPr/>
            <p:nvPr userDrawn="1"/>
          </p:nvGrpSpPr>
          <p:grpSpPr>
            <a:xfrm>
              <a:off x="10237120" y="539555"/>
              <a:ext cx="1312962" cy="375239"/>
              <a:chOff x="4606634" y="2048989"/>
              <a:chExt cx="5593843" cy="1598699"/>
            </a:xfrm>
            <a:solidFill>
              <a:schemeClr val="accent1">
                <a:alpha val="80000"/>
              </a:schemeClr>
            </a:solidFill>
          </p:grpSpPr>
          <p:sp>
            <p:nvSpPr>
              <p:cNvPr id="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8" name="组合 17"/>
            <p:cNvGrpSpPr/>
            <p:nvPr userDrawn="1"/>
          </p:nvGrpSpPr>
          <p:grpSpPr>
            <a:xfrm>
              <a:off x="9556201" y="498129"/>
              <a:ext cx="588050" cy="586680"/>
              <a:chOff x="2105799" y="20055838"/>
              <a:chExt cx="6748090" cy="6732363"/>
            </a:xfrm>
            <a:solidFill>
              <a:schemeClr val="accent1">
                <a:alpha val="80000"/>
              </a:schemeClr>
            </a:solidFill>
          </p:grpSpPr>
          <p:sp>
            <p:nvSpPr>
              <p:cNvPr id="20"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2" name="矩形 1"/>
          <p:cNvSpPr/>
          <p:nvPr/>
        </p:nvSpPr>
        <p:spPr>
          <a:xfrm>
            <a:off x="5277728" y="3568897"/>
            <a:ext cx="1636544" cy="707886"/>
          </a:xfrm>
          <a:prstGeom prst="rect">
            <a:avLst/>
          </a:prstGeom>
        </p:spPr>
        <p:txBody>
          <a:bodyPr wrap="square">
            <a:spAutoFit/>
          </a:bodyPr>
          <a:lstStyle/>
          <a:p>
            <a:pPr algn="dist"/>
            <a:r>
              <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目录 </a:t>
            </a:r>
            <a:endPar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dist"/>
            <a:r>
              <a:rPr lang="en-US" altLang="zh-CN" sz="16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contents</a:t>
            </a:r>
            <a:endParaRPr lang="zh-CN" altLang="en-US" sz="16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3.1 </a:t>
            </a:r>
            <a:r>
              <a:rPr dirty="0">
                <a:sym typeface="Arial" panose="020B0604020202020204" pitchFamily="34" charset="0"/>
              </a:rPr>
              <a:t>数据集</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文本框 8"/>
          <p:cNvSpPr txBox="1"/>
          <p:nvPr userDrawn="1"/>
        </p:nvSpPr>
        <p:spPr>
          <a:xfrm>
            <a:off x="442921" y="1382687"/>
            <a:ext cx="10878606" cy="4736014"/>
          </a:xfrm>
          <a:prstGeom prst="rect">
            <a:avLst/>
          </a:prstGeom>
          <a:noFill/>
        </p:spPr>
        <p:txBody>
          <a:bodyPr wrap="square" rtlCol="0">
            <a:noAutofit/>
          </a:bodyPr>
          <a:p>
            <a:pPr marL="342900" indent="-342900" algn="l" defTabSz="0" rtl="0" eaLnBrk="1" latinLnBrk="0" hangingPunct="1">
              <a:spcBef>
                <a:spcPct val="0"/>
              </a:spcBef>
              <a:spcAft>
                <a:spcPct val="0"/>
              </a:spcAft>
              <a:buChar char="•"/>
            </a:pPr>
            <a:r>
              <a:rPr lang="zh-CN" altLang="en-US" sz="2200" dirty="0" smtClean="0">
                <a:solidFill>
                  <a:schemeClr val="tx1"/>
                </a:solidFill>
                <a:latin typeface="Arial" panose="020B0604020202020204" pitchFamily="34" charset="0"/>
                <a:ea typeface="微软雅黑" charset="0"/>
                <a:cs typeface="+mn-ea"/>
              </a:rPr>
              <a:t>各项指标的统计结果</a:t>
            </a:r>
            <a:endParaRPr lang="zh-CN" altLang="en-US" sz="2200" dirty="0" smtClean="0">
              <a:solidFill>
                <a:schemeClr val="tx1"/>
              </a:solidFill>
              <a:latin typeface="Arial" panose="020B0604020202020204" pitchFamily="34" charset="0"/>
              <a:ea typeface="微软雅黑" charset="0"/>
              <a:cs typeface="+mn-ea"/>
            </a:endParaRPr>
          </a:p>
        </p:txBody>
      </p:sp>
      <p:pic>
        <p:nvPicPr>
          <p:cNvPr id="4" name="图片 3" descr="upload_post_object_v2_198926014"/>
          <p:cNvPicPr>
            <a:picLocks noChangeAspect="1"/>
          </p:cNvPicPr>
          <p:nvPr/>
        </p:nvPicPr>
        <p:blipFill>
          <a:blip r:embed="rId1"/>
          <a:stretch>
            <a:fillRect/>
          </a:stretch>
        </p:blipFill>
        <p:spPr>
          <a:xfrm>
            <a:off x="442902" y="2029726"/>
            <a:ext cx="11152237" cy="31829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3.1 </a:t>
            </a:r>
            <a:r>
              <a:rPr dirty="0">
                <a:sym typeface="Arial" panose="020B0604020202020204" pitchFamily="34" charset="0"/>
              </a:rPr>
              <a:t>数据集</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文本框 8"/>
          <p:cNvSpPr txBox="1"/>
          <p:nvPr userDrawn="1"/>
        </p:nvSpPr>
        <p:spPr>
          <a:xfrm>
            <a:off x="442921" y="1382687"/>
            <a:ext cx="10878606" cy="4736014"/>
          </a:xfrm>
          <a:prstGeom prst="rect">
            <a:avLst/>
          </a:prstGeom>
          <a:noFill/>
        </p:spPr>
        <p:txBody>
          <a:bodyPr wrap="square" rtlCol="0">
            <a:noAutofit/>
          </a:bodyPr>
          <a:p>
            <a:pPr marL="342900" indent="-342900" algn="l" defTabSz="0" rtl="0" eaLnBrk="1" latinLnBrk="0" hangingPunct="1">
              <a:spcBef>
                <a:spcPct val="0"/>
              </a:spcBef>
              <a:spcAft>
                <a:spcPct val="0"/>
              </a:spcAft>
              <a:buChar char="•"/>
            </a:pPr>
            <a:r>
              <a:rPr lang="zh-CN" altLang="en-US" sz="2200" dirty="0" smtClean="0">
                <a:solidFill>
                  <a:schemeClr val="tx1"/>
                </a:solidFill>
                <a:latin typeface="Arial" panose="020B0604020202020204" pitchFamily="34" charset="0"/>
                <a:ea typeface="微软雅黑" charset="0"/>
                <a:cs typeface="+mn-ea"/>
              </a:rPr>
              <a:t>由于数据较多，选取前五百条数据，可视化原始数据的股价走势情况</a:t>
            </a:r>
            <a:endParaRPr lang="zh-CN" altLang="en-US" sz="2200" dirty="0" smtClean="0">
              <a:solidFill>
                <a:schemeClr val="tx1"/>
              </a:solidFill>
              <a:latin typeface="Arial" panose="020B0604020202020204" pitchFamily="34" charset="0"/>
              <a:ea typeface="微软雅黑" charset="0"/>
              <a:cs typeface="+mn-ea"/>
            </a:endParaRPr>
          </a:p>
        </p:txBody>
      </p:sp>
      <p:pic>
        <p:nvPicPr>
          <p:cNvPr id="28" name="图片 28"/>
          <p:cNvPicPr>
            <a:picLocks noChangeAspect="1"/>
          </p:cNvPicPr>
          <p:nvPr/>
        </p:nvPicPr>
        <p:blipFill>
          <a:blip r:embed="rId1"/>
          <a:stretch>
            <a:fillRect/>
          </a:stretch>
        </p:blipFill>
        <p:spPr>
          <a:xfrm>
            <a:off x="822783" y="1955505"/>
            <a:ext cx="10809501" cy="3690954"/>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3.2 </a:t>
            </a:r>
            <a:r>
              <a:rPr dirty="0">
                <a:sym typeface="Arial" panose="020B0604020202020204" pitchFamily="34" charset="0"/>
              </a:rPr>
              <a:t>测试负载</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文本框 8"/>
          <p:cNvSpPr txBox="1"/>
          <p:nvPr userDrawn="1"/>
        </p:nvSpPr>
        <p:spPr>
          <a:xfrm>
            <a:off x="442921" y="1382687"/>
            <a:ext cx="10878606" cy="4736014"/>
          </a:xfrm>
          <a:prstGeom prst="rect">
            <a:avLst/>
          </a:prstGeom>
          <a:noFill/>
        </p:spPr>
        <p:txBody>
          <a:bodyPr wrap="square" rtlCol="0">
            <a:noAutofit/>
          </a:bodyPr>
          <a:p>
            <a:pPr algn="l">
              <a:lnSpc>
                <a:spcPct val="130000"/>
              </a:lnSpc>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我们基于样例数据和样例查询：</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lnSpc>
                <a:spcPct val="130000"/>
              </a:lnSpc>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两种查询类型：多表连接类查询和聚合计算类查询</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多表连接类型：csbar_1m 的表记录了行情的分钟级别快照。分钟级别快照要去 csbar_1d 日快照中去找到 af 字段，按照日期和时间做关联。如下:</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聚合计算类型：主要是时序上的 GROUP BY 类的聚合计算操作，如 cstick 表内想获取日期聚合后平均价格等。</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1" name="图片 10" descr="upload_post_object_v2_123613518"/>
          <p:cNvPicPr>
            <a:picLocks noChangeAspect="1"/>
          </p:cNvPicPr>
          <p:nvPr/>
        </p:nvPicPr>
        <p:blipFill>
          <a:blip r:embed="rId1"/>
          <a:stretch>
            <a:fillRect/>
          </a:stretch>
        </p:blipFill>
        <p:spPr>
          <a:xfrm>
            <a:off x="864261" y="3111297"/>
            <a:ext cx="7889539" cy="1437074"/>
          </a:xfrm>
          <a:prstGeom prst="rect">
            <a:avLst/>
          </a:prstGeom>
        </p:spPr>
      </p:pic>
      <p:pic>
        <p:nvPicPr>
          <p:cNvPr id="12" name="图片 11" descr="upload_post_object_v2_978458801"/>
          <p:cNvPicPr>
            <a:picLocks noChangeAspect="1"/>
          </p:cNvPicPr>
          <p:nvPr/>
        </p:nvPicPr>
        <p:blipFill>
          <a:blip r:embed="rId2"/>
          <a:stretch>
            <a:fillRect/>
          </a:stretch>
        </p:blipFill>
        <p:spPr>
          <a:xfrm>
            <a:off x="864283" y="5413696"/>
            <a:ext cx="5869873" cy="585232"/>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3.3 </a:t>
            </a:r>
            <a:r>
              <a:rPr dirty="0">
                <a:sym typeface="Arial" panose="020B0604020202020204" pitchFamily="34" charset="0"/>
              </a:rPr>
              <a:t>实验方案</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文本框 8"/>
          <p:cNvSpPr txBox="1"/>
          <p:nvPr userDrawn="1"/>
        </p:nvSpPr>
        <p:spPr>
          <a:xfrm>
            <a:off x="442882" y="1240432"/>
            <a:ext cx="10903665" cy="4087409"/>
          </a:xfrm>
          <a:prstGeom prst="rect">
            <a:avLst/>
          </a:prstGeom>
          <a:noFill/>
        </p:spPr>
        <p:txBody>
          <a:bodyPr wrap="square" rtlCol="0">
            <a:noAutofit/>
          </a:bodyPr>
          <a:p>
            <a:pPr marL="342900" indent="-342900" algn="l">
              <a:lnSpc>
                <a:spcPct val="130000"/>
              </a:lnSpc>
              <a:buChar char="•"/>
            </a:pP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我们针对每一类查询，制做</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20</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个数据表（</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q01, q02, q03, </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 q20</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），每个表的大小都相同</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针对每个表分别使用</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1</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个线程、</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2</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个线程去查询数据（作为两组测试）</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lnSpc>
                <a:spcPct val="130000"/>
              </a:lnSpc>
              <a:buChar char="•"/>
            </a:pPr>
            <a:r>
              <a:rPr lang="zh-CN" altLang="en-US" sz="2400" dirty="0" smtClean="0">
                <a:latin typeface="Arial" panose="020B0604020202020204" pitchFamily="34" charset="0"/>
                <a:ea typeface="微软雅黑" charset="0"/>
                <a:cs typeface="+mn-ea"/>
                <a:sym typeface="Arial" panose="020B0604020202020204" pitchFamily="34" charset="0"/>
              </a:rPr>
              <a:t>首先，我们使用</a:t>
            </a:r>
            <a:r>
              <a:rPr lang="en-US" altLang="zh-CN" sz="2400" dirty="0" smtClean="0">
                <a:latin typeface="Arial" panose="020B0604020202020204" pitchFamily="34" charset="0"/>
                <a:ea typeface="微软雅黑" charset="0"/>
                <a:cs typeface="+mn-ea"/>
                <a:sym typeface="Arial" panose="020B0604020202020204" pitchFamily="34" charset="0"/>
              </a:rPr>
              <a:t>Trino Client</a:t>
            </a:r>
            <a:r>
              <a:rPr lang="zh-CN" altLang="en-US" sz="2400" dirty="0" smtClean="0">
                <a:latin typeface="Arial" panose="020B0604020202020204" pitchFamily="34" charset="0"/>
                <a:ea typeface="微软雅黑" charset="0"/>
                <a:cs typeface="+mn-ea"/>
                <a:sym typeface="Arial" panose="020B0604020202020204" pitchFamily="34" charset="0"/>
              </a:rPr>
              <a:t>以及</a:t>
            </a:r>
            <a:r>
              <a:rPr lang="en-US" altLang="zh-CN" sz="2400" dirty="0" smtClean="0">
                <a:latin typeface="Arial" panose="020B0604020202020204" pitchFamily="34" charset="0"/>
                <a:ea typeface="微软雅黑" charset="0"/>
                <a:cs typeface="+mn-ea"/>
                <a:sym typeface="Arial" panose="020B0604020202020204" pitchFamily="34" charset="0"/>
              </a:rPr>
              <a:t>Alluxio Fuse</a:t>
            </a:r>
            <a:r>
              <a:rPr lang="zh-CN" altLang="en-US" sz="2400" dirty="0" smtClean="0">
                <a:latin typeface="Arial" panose="020B0604020202020204" pitchFamily="34" charset="0"/>
                <a:ea typeface="微软雅黑" charset="0"/>
                <a:cs typeface="+mn-ea"/>
                <a:sym typeface="Arial" panose="020B0604020202020204" pitchFamily="34" charset="0"/>
              </a:rPr>
              <a:t>，与</a:t>
            </a:r>
            <a:r>
              <a:rPr lang="en-US" altLang="zh-CN" sz="2400" dirty="0" smtClean="0">
                <a:latin typeface="Arial" panose="020B0604020202020204" pitchFamily="34" charset="0"/>
                <a:ea typeface="微软雅黑" charset="0"/>
                <a:cs typeface="+mn-ea"/>
                <a:sym typeface="Arial" panose="020B0604020202020204" pitchFamily="34" charset="0"/>
              </a:rPr>
              <a:t>Trino Coordinator</a:t>
            </a:r>
            <a:r>
              <a:rPr lang="zh-CN" altLang="en-US" sz="2400" dirty="0" smtClean="0">
                <a:latin typeface="Arial" panose="020B0604020202020204" pitchFamily="34" charset="0"/>
                <a:ea typeface="微软雅黑" charset="0"/>
                <a:cs typeface="+mn-ea"/>
                <a:sym typeface="Arial" panose="020B0604020202020204" pitchFamily="34" charset="0"/>
              </a:rPr>
              <a:t>、</a:t>
            </a:r>
            <a:r>
              <a:rPr lang="en-US" altLang="zh-CN" sz="2400" dirty="0" smtClean="0">
                <a:latin typeface="Arial" panose="020B0604020202020204" pitchFamily="34" charset="0"/>
                <a:ea typeface="微软雅黑" charset="0"/>
                <a:cs typeface="+mn-ea"/>
                <a:sym typeface="Arial" panose="020B0604020202020204" pitchFamily="34" charset="0"/>
              </a:rPr>
              <a:t>Alluxio Client </a:t>
            </a:r>
            <a:r>
              <a:rPr lang="zh-CN" altLang="en-US" sz="2400" dirty="0" smtClean="0">
                <a:latin typeface="Arial" panose="020B0604020202020204" pitchFamily="34" charset="0"/>
                <a:ea typeface="微软雅黑" charset="0"/>
                <a:cs typeface="+mn-ea"/>
                <a:sym typeface="Arial" panose="020B0604020202020204" pitchFamily="34" charset="0"/>
              </a:rPr>
              <a:t>交互，</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进行三组对照测试：</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通过</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Trino Client</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使用</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Trino</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直接查询</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S3</a:t>
            </a:r>
            <a:endPar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通过</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Trino Client</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使用</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Trino</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通过</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Alluxio</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查询</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S3</a:t>
            </a:r>
            <a:endPar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30000"/>
              </a:lnSpc>
              <a:buChar char="•"/>
            </a:pP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使用Alluxio Fuse直接从Alluxio下载数据</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3.3 </a:t>
            </a:r>
            <a:r>
              <a:rPr dirty="0">
                <a:sym typeface="Arial" panose="020B0604020202020204" pitchFamily="34" charset="0"/>
              </a:rPr>
              <a:t>实验方案</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文本框 8"/>
          <p:cNvSpPr txBox="1"/>
          <p:nvPr userDrawn="1"/>
        </p:nvSpPr>
        <p:spPr>
          <a:xfrm>
            <a:off x="442882" y="1294601"/>
            <a:ext cx="10903665" cy="3740730"/>
          </a:xfrm>
          <a:prstGeom prst="rect">
            <a:avLst/>
          </a:prstGeom>
          <a:noFill/>
        </p:spPr>
        <p:txBody>
          <a:bodyPr wrap="square" rtlCol="0">
            <a:noAutofit/>
          </a:bodyPr>
          <a:p>
            <a:pPr marL="342900" indent="-342900" algn="l">
              <a:lnSpc>
                <a:spcPct val="130000"/>
              </a:lnSpc>
              <a:buChar char="•"/>
            </a:pP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然后，我们使用 </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Python </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直接与 </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Trino Coordinator, Alluxio Client</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，进行三组对照测试：</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通过</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Python</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使用</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Trino</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直接查询</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S3</a:t>
            </a:r>
            <a:endPar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charset="0"/>
                <a:cs typeface="+mn-ea"/>
                <a:sym typeface="Arial" panose="020B0604020202020204" pitchFamily="34" charset="0"/>
              </a:rPr>
              <a:t>通过</a:t>
            </a:r>
            <a:r>
              <a:rPr lang="en-US" altLang="zh-CN" sz="2400" dirty="0" smtClean="0">
                <a:latin typeface="Arial" panose="020B0604020202020204" pitchFamily="34" charset="0"/>
                <a:ea typeface="微软雅黑" charset="0"/>
                <a:cs typeface="+mn-ea"/>
                <a:sym typeface="Arial" panose="020B0604020202020204" pitchFamily="34" charset="0"/>
              </a:rPr>
              <a:t>Python</a:t>
            </a:r>
            <a:r>
              <a:rPr lang="zh-CN" altLang="en-US" sz="2400" dirty="0" smtClean="0">
                <a:latin typeface="Arial" panose="020B0604020202020204" pitchFamily="34" charset="0"/>
                <a:ea typeface="微软雅黑" charset="0"/>
                <a:cs typeface="+mn-ea"/>
                <a:sym typeface="Arial" panose="020B0604020202020204" pitchFamily="34" charset="0"/>
              </a:rPr>
              <a:t>使用</a:t>
            </a:r>
            <a:r>
              <a:rPr lang="en-US" altLang="zh-CN" sz="2400" dirty="0" smtClean="0">
                <a:latin typeface="Arial" panose="020B0604020202020204" pitchFamily="34" charset="0"/>
                <a:ea typeface="微软雅黑" charset="0"/>
                <a:cs typeface="+mn-ea"/>
                <a:sym typeface="Arial" panose="020B0604020202020204" pitchFamily="34" charset="0"/>
              </a:rPr>
              <a:t>Trino</a:t>
            </a:r>
            <a:r>
              <a:rPr lang="zh-CN" altLang="en-US" sz="2400" dirty="0" smtClean="0">
                <a:latin typeface="Arial" panose="020B0604020202020204" pitchFamily="34" charset="0"/>
                <a:ea typeface="微软雅黑" charset="0"/>
                <a:cs typeface="+mn-ea"/>
                <a:sym typeface="Arial" panose="020B0604020202020204" pitchFamily="34" charset="0"/>
              </a:rPr>
              <a:t>，通过</a:t>
            </a:r>
            <a:r>
              <a:rPr lang="en-US" altLang="zh-CN" sz="2400" dirty="0" smtClean="0">
                <a:latin typeface="Arial" panose="020B0604020202020204" pitchFamily="34" charset="0"/>
                <a:ea typeface="微软雅黑" charset="0"/>
                <a:cs typeface="+mn-ea"/>
                <a:sym typeface="Arial" panose="020B0604020202020204" pitchFamily="34" charset="0"/>
              </a:rPr>
              <a:t>Alluxio</a:t>
            </a:r>
            <a:r>
              <a:rPr lang="zh-CN" altLang="en-US" sz="2400" dirty="0" smtClean="0">
                <a:latin typeface="Arial" panose="020B0604020202020204" pitchFamily="34" charset="0"/>
                <a:ea typeface="微软雅黑" charset="0"/>
                <a:cs typeface="+mn-ea"/>
                <a:sym typeface="Arial" panose="020B0604020202020204" pitchFamily="34" charset="0"/>
              </a:rPr>
              <a:t>查询</a:t>
            </a:r>
            <a:r>
              <a:rPr lang="en-US" altLang="zh-CN" sz="2400" dirty="0" smtClean="0">
                <a:latin typeface="Arial" panose="020B0604020202020204" pitchFamily="34" charset="0"/>
                <a:ea typeface="微软雅黑" charset="0"/>
                <a:cs typeface="+mn-ea"/>
                <a:sym typeface="Arial" panose="020B0604020202020204" pitchFamily="34" charset="0"/>
              </a:rPr>
              <a:t>S3</a:t>
            </a:r>
            <a:endParaRPr lang="en-US" altLang="zh-CN" sz="2400" dirty="0" smtClean="0">
              <a:latin typeface="Arial" panose="020B0604020202020204" pitchFamily="34" charset="0"/>
              <a:ea typeface="微软雅黑" charset="0"/>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charset="0"/>
                <a:cs typeface="+mn-ea"/>
                <a:sym typeface="Arial" panose="020B0604020202020204" pitchFamily="34" charset="0"/>
              </a:rPr>
              <a:t>通过</a:t>
            </a:r>
            <a:r>
              <a:rPr lang="en-US" altLang="zh-CN" sz="2400" dirty="0" smtClean="0">
                <a:latin typeface="Arial" panose="020B0604020202020204" pitchFamily="34" charset="0"/>
                <a:ea typeface="微软雅黑" charset="0"/>
                <a:cs typeface="+mn-ea"/>
                <a:sym typeface="Arial" panose="020B0604020202020204" pitchFamily="34" charset="0"/>
              </a:rPr>
              <a:t>Python</a:t>
            </a:r>
            <a:r>
              <a:rPr lang="zh-CN" altLang="en-US" sz="2400" dirty="0" smtClean="0">
                <a:latin typeface="Arial" panose="020B0604020202020204" pitchFamily="34" charset="0"/>
                <a:ea typeface="微软雅黑" charset="0"/>
                <a:cs typeface="+mn-ea"/>
                <a:sym typeface="Arial" panose="020B0604020202020204" pitchFamily="34" charset="0"/>
              </a:rPr>
              <a:t>使用</a:t>
            </a:r>
            <a:r>
              <a:rPr lang="en-US" altLang="zh-CN" sz="2400" dirty="0" smtClean="0">
                <a:latin typeface="Arial" panose="020B0604020202020204" pitchFamily="34" charset="0"/>
                <a:ea typeface="微软雅黑" charset="0"/>
                <a:cs typeface="+mn-ea"/>
                <a:sym typeface="Arial" panose="020B0604020202020204" pitchFamily="34" charset="0"/>
              </a:rPr>
              <a:t>Trino</a:t>
            </a:r>
            <a:r>
              <a:rPr lang="zh-CN" altLang="en-US" sz="2400" dirty="0" smtClean="0">
                <a:latin typeface="Arial" panose="020B0604020202020204" pitchFamily="34" charset="0"/>
                <a:ea typeface="微软雅黑" charset="0"/>
                <a:cs typeface="+mn-ea"/>
                <a:sym typeface="Arial" panose="020B0604020202020204" pitchFamily="34" charset="0"/>
              </a:rPr>
              <a:t>，借助</a:t>
            </a:r>
            <a:r>
              <a:rPr lang="en-US" altLang="zh-CN" sz="2400" dirty="0" smtClean="0">
                <a:latin typeface="Arial" panose="020B0604020202020204" pitchFamily="34" charset="0"/>
                <a:ea typeface="微软雅黑" charset="0"/>
                <a:cs typeface="+mn-ea"/>
                <a:sym typeface="Arial" panose="020B0604020202020204" pitchFamily="34" charset="0"/>
              </a:rPr>
              <a:t>Alluxio Fuse</a:t>
            </a:r>
            <a:r>
              <a:rPr lang="zh-CN" altLang="en-US" sz="2400" dirty="0" smtClean="0">
                <a:latin typeface="Arial" panose="020B0604020202020204" pitchFamily="34" charset="0"/>
                <a:ea typeface="微软雅黑" charset="0"/>
                <a:cs typeface="+mn-ea"/>
                <a:sym typeface="Arial" panose="020B0604020202020204" pitchFamily="34" charset="0"/>
              </a:rPr>
              <a:t>查询</a:t>
            </a:r>
            <a:r>
              <a:rPr lang="en-US" altLang="zh-CN" sz="2400" dirty="0" smtClean="0">
                <a:latin typeface="Arial" panose="020B0604020202020204" pitchFamily="34" charset="0"/>
                <a:ea typeface="微软雅黑" charset="0"/>
                <a:cs typeface="+mn-ea"/>
                <a:sym typeface="Arial" panose="020B0604020202020204" pitchFamily="34" charset="0"/>
              </a:rPr>
              <a:t>S3</a:t>
            </a:r>
            <a:endParaRPr lang="en-US" altLang="zh-CN" sz="2400" dirty="0" smtClean="0">
              <a:latin typeface="Arial" panose="020B0604020202020204" pitchFamily="34" charset="0"/>
              <a:ea typeface="微软雅黑" charset="0"/>
              <a:cs typeface="+mn-ea"/>
              <a:sym typeface="Arial" panose="020B0604020202020204" pitchFamily="34" charset="0"/>
            </a:endParaRPr>
          </a:p>
          <a:p>
            <a:pPr marL="342900" lvl="0" indent="-342900" algn="l">
              <a:lnSpc>
                <a:spcPct val="130000"/>
              </a:lnSpc>
              <a:buChar char="•"/>
            </a:pP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量化交易程序员，有人习惯直接使用</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Trino</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Client</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，有人习惯直接使用</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Python</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，两种方式各有优劣。我们这里关注一下两种使用方法性能差异。</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3.3 </a:t>
            </a:r>
            <a:r>
              <a:rPr dirty="0">
                <a:sym typeface="Arial" panose="020B0604020202020204" pitchFamily="34" charset="0"/>
              </a:rPr>
              <a:t>实验方案</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文本框 8"/>
          <p:cNvSpPr txBox="1"/>
          <p:nvPr userDrawn="1"/>
        </p:nvSpPr>
        <p:spPr>
          <a:xfrm>
            <a:off x="442921" y="1132095"/>
            <a:ext cx="11109853" cy="4736014"/>
          </a:xfrm>
          <a:prstGeom prst="rect">
            <a:avLst/>
          </a:prstGeom>
          <a:noFill/>
        </p:spPr>
        <p:txBody>
          <a:bodyPr wrap="square" rtlCol="0">
            <a:noAutofit/>
          </a:bodyPr>
          <a:p>
            <a:pPr marL="342900" indent="-342900" algn="l">
              <a:lnSpc>
                <a:spcPct val="130000"/>
              </a:lnSpc>
              <a:buChar char="•"/>
            </a:pP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Alluxio FUSE</a:t>
            </a:r>
            <a:endPar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30000"/>
              </a:lnSpc>
              <a:buChar char="•"/>
            </a:pP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Alluxio FUSE</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服务通过提供</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Unix/Linux</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下的标准</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POSIX</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文件系统接口，让应用程序（比如</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Tensorflow</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PyTorch</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等）在不修改代码的前提下，以访问本地文件系统的方式访问 </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Alluxio</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分布式文件系统中的数据。</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直接从</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Alluxio</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下载数据，即使用 </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linux cp </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命令，从 </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Alluxio FUSE </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在文件系统的挂载点拷贝文件到本地。</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lvl="0" indent="-342900" algn="l">
              <a:lnSpc>
                <a:spcPct val="130000"/>
              </a:lnSpc>
              <a:buChar char="•"/>
            </a:pPr>
            <a:r>
              <a:rPr lang="zh-CN" altLang="en-US" sz="2400" dirty="0" smtClean="0">
                <a:latin typeface="Arial" panose="020B0604020202020204" pitchFamily="34" charset="0"/>
                <a:ea typeface="微软雅黑" charset="0"/>
                <a:cs typeface="+mn-ea"/>
                <a:sym typeface="Arial" panose="020B0604020202020204" pitchFamily="34" charset="0"/>
              </a:rPr>
              <a:t>结果展示</a:t>
            </a:r>
            <a:endParaRPr lang="zh-CN" altLang="en-US" sz="2400" dirty="0" smtClean="0">
              <a:latin typeface="Arial" panose="020B0604020202020204" pitchFamily="34" charset="0"/>
              <a:ea typeface="微软雅黑" charset="0"/>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测试结果图表的横轴</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q01, q02, </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 表示查询第</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1</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个数据表、第二个数据表</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charset="0"/>
                <a:cs typeface="+mn-ea"/>
                <a:sym typeface="Arial" panose="020B0604020202020204" pitchFamily="34" charset="0"/>
              </a:rPr>
              <a:t>测试结果图标的纵轴表示每个测试</a:t>
            </a:r>
            <a:r>
              <a:rPr lang="en-US" altLang="zh-CN" sz="2400" dirty="0" smtClean="0">
                <a:latin typeface="Arial" panose="020B0604020202020204" pitchFamily="34" charset="0"/>
                <a:ea typeface="微软雅黑" charset="0"/>
                <a:cs typeface="+mn-ea"/>
                <a:sym typeface="Arial" panose="020B0604020202020204" pitchFamily="34" charset="0"/>
              </a:rPr>
              <a:t>sql</a:t>
            </a:r>
            <a:r>
              <a:rPr lang="zh-CN" altLang="en-US" sz="2400" dirty="0" smtClean="0">
                <a:latin typeface="Arial" panose="020B0604020202020204" pitchFamily="34" charset="0"/>
                <a:ea typeface="微软雅黑" charset="0"/>
                <a:cs typeface="+mn-ea"/>
                <a:sym typeface="Arial" panose="020B0604020202020204" pitchFamily="34" charset="0"/>
              </a:rPr>
              <a:t>的耗时，单位是毫秒。</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3.4 </a:t>
            </a:r>
            <a:r>
              <a:rPr dirty="0">
                <a:sym typeface="Arial" panose="020B0604020202020204" pitchFamily="34" charset="0"/>
              </a:rPr>
              <a:t>实验结果-使用</a:t>
            </a:r>
            <a:r>
              <a:rPr lang="en-US" altLang="zh-CN" dirty="0">
                <a:sym typeface="Arial" panose="020B0604020202020204" pitchFamily="34" charset="0"/>
              </a:rPr>
              <a:t>Trino Client</a:t>
            </a:r>
            <a:r>
              <a:rPr dirty="0">
                <a:sym typeface="Arial" panose="020B0604020202020204" pitchFamily="34" charset="0"/>
              </a:rPr>
              <a:t>直接操作</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graphicFrame>
        <p:nvGraphicFramePr>
          <p:cNvPr id="5" name="表格 4"/>
          <p:cNvGraphicFramePr/>
          <p:nvPr/>
        </p:nvGraphicFramePr>
        <p:xfrm>
          <a:off x="442882" y="1250578"/>
          <a:ext cx="11305540" cy="2628900"/>
        </p:xfrm>
        <a:graphic>
          <a:graphicData uri="http://schemas.openxmlformats.org/drawingml/2006/table">
            <a:tbl>
              <a:tblPr/>
              <a:tblGrid>
                <a:gridCol w="1097536"/>
                <a:gridCol w="1375881"/>
                <a:gridCol w="1917567"/>
                <a:gridCol w="1592556"/>
                <a:gridCol w="1603390"/>
                <a:gridCol w="1765895"/>
                <a:gridCol w="1952715"/>
              </a:tblGrid>
              <a:tr h="623739">
                <a:tc>
                  <a:txBody>
                    <a:bodyPr/>
                    <a:p>
                      <a:pPr indent="0" algn="ctr">
                        <a:lnSpc>
                          <a:spcPct val="140000"/>
                        </a:lnSpc>
                        <a:buNone/>
                      </a:pPr>
                      <a:r>
                        <a:rPr lang="zh-CN" sz="2000" b="0">
                          <a:solidFill>
                            <a:srgbClr val="000000"/>
                          </a:solidFill>
                          <a:latin typeface="Arial" panose="020B0604020202020204" pitchFamily="34" charset="0"/>
                          <a:cs typeface="Arial" panose="020B0604020202020204" pitchFamily="34" charset="0"/>
                        </a:rPr>
                        <a:t>查询类型</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zh-CN" sz="2000" b="0">
                          <a:solidFill>
                            <a:srgbClr val="000000"/>
                          </a:solidFill>
                          <a:latin typeface="Arial" panose="020B0604020202020204" pitchFamily="34" charset="0"/>
                          <a:cs typeface="Arial" panose="020B0604020202020204" pitchFamily="34" charset="0"/>
                        </a:rPr>
                        <a:t>并发线程</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Trino+Alluxio</a:t>
                      </a:r>
                      <a:endParaRPr lang="en-US" sz="2000" b="0">
                        <a:solidFill>
                          <a:srgbClr val="000000"/>
                        </a:solidFill>
                        <a:latin typeface="Arial" panose="020B0604020202020204" pitchFamily="34" charset="0"/>
                        <a:cs typeface="Arial" panose="020B0604020202020204" pitchFamily="34" charset="0"/>
                      </a:endParaRPr>
                    </a:p>
                    <a:p>
                      <a:pPr indent="0" algn="ctr">
                        <a:lnSpc>
                          <a:spcPct val="140000"/>
                        </a:lnSpc>
                        <a:buNone/>
                      </a:pPr>
                      <a:r>
                        <a:rPr lang="zh-CN" sz="2000" b="0">
                          <a:solidFill>
                            <a:srgbClr val="000000"/>
                          </a:solidFill>
                          <a:latin typeface="Arial" panose="020B0604020202020204" pitchFamily="34" charset="0"/>
                          <a:cs typeface="Arial" panose="020B0604020202020204" pitchFamily="34" charset="0"/>
                        </a:rPr>
                        <a:t>平均提升量</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Alluxio Fuse</a:t>
                      </a:r>
                      <a:endParaRPr lang="en-US" sz="2000" b="0">
                        <a:solidFill>
                          <a:srgbClr val="000000"/>
                        </a:solidFill>
                        <a:latin typeface="Arial" panose="020B0604020202020204" pitchFamily="34" charset="0"/>
                        <a:cs typeface="Arial" panose="020B0604020202020204" pitchFamily="34" charset="0"/>
                      </a:endParaRPr>
                    </a:p>
                    <a:p>
                      <a:pPr indent="0" algn="ctr">
                        <a:lnSpc>
                          <a:spcPct val="140000"/>
                        </a:lnSpc>
                        <a:buNone/>
                      </a:pPr>
                      <a:r>
                        <a:rPr lang="zh-CN" sz="2000" b="0">
                          <a:solidFill>
                            <a:srgbClr val="000000"/>
                          </a:solidFill>
                          <a:latin typeface="Arial" panose="020B0604020202020204" pitchFamily="34" charset="0"/>
                          <a:cs typeface="Arial" panose="020B0604020202020204" pitchFamily="34" charset="0"/>
                        </a:rPr>
                        <a:t>平均提升量</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Trino+S3</a:t>
                      </a:r>
                      <a:endParaRPr lang="en-US" sz="2000" b="0">
                        <a:solidFill>
                          <a:srgbClr val="000000"/>
                        </a:solidFill>
                        <a:latin typeface="Arial" panose="020B0604020202020204" pitchFamily="34" charset="0"/>
                        <a:cs typeface="Arial" panose="020B0604020202020204" pitchFamily="34" charset="0"/>
                      </a:endParaRPr>
                    </a:p>
                    <a:p>
                      <a:pPr indent="0" algn="ctr">
                        <a:lnSpc>
                          <a:spcPct val="140000"/>
                        </a:lnSpc>
                        <a:buNone/>
                      </a:pPr>
                      <a:r>
                        <a:rPr lang="zh-CN" sz="2000" b="0">
                          <a:solidFill>
                            <a:srgbClr val="000000"/>
                          </a:solidFill>
                          <a:latin typeface="Arial" panose="020B0604020202020204" pitchFamily="34" charset="0"/>
                          <a:cs typeface="Arial" panose="020B0604020202020204" pitchFamily="34" charset="0"/>
                        </a:rPr>
                        <a:t>平均运行时间</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Trino+Alluxio</a:t>
                      </a:r>
                      <a:endParaRPr lang="en-US" sz="2000" b="0">
                        <a:solidFill>
                          <a:srgbClr val="000000"/>
                        </a:solidFill>
                        <a:latin typeface="Arial" panose="020B0604020202020204" pitchFamily="34" charset="0"/>
                        <a:cs typeface="Arial" panose="020B0604020202020204" pitchFamily="34" charset="0"/>
                      </a:endParaRPr>
                    </a:p>
                    <a:p>
                      <a:pPr indent="0" algn="ctr">
                        <a:lnSpc>
                          <a:spcPct val="140000"/>
                        </a:lnSpc>
                        <a:buNone/>
                      </a:pPr>
                      <a:r>
                        <a:rPr lang="zh-CN" sz="2000" b="0">
                          <a:solidFill>
                            <a:srgbClr val="000000"/>
                          </a:solidFill>
                          <a:latin typeface="Arial" panose="020B0604020202020204" pitchFamily="34" charset="0"/>
                          <a:cs typeface="Arial" panose="020B0604020202020204" pitchFamily="34" charset="0"/>
                        </a:rPr>
                        <a:t>平均运行时间</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Alluxio FUSE</a:t>
                      </a:r>
                      <a:endParaRPr lang="en-US" sz="2000" b="0">
                        <a:solidFill>
                          <a:srgbClr val="000000"/>
                        </a:solidFill>
                        <a:latin typeface="Arial" panose="020B0604020202020204" pitchFamily="34" charset="0"/>
                        <a:cs typeface="Arial" panose="020B0604020202020204" pitchFamily="34" charset="0"/>
                      </a:endParaRPr>
                    </a:p>
                    <a:p>
                      <a:pPr indent="0" algn="ctr">
                        <a:lnSpc>
                          <a:spcPct val="140000"/>
                        </a:lnSpc>
                        <a:buNone/>
                      </a:pPr>
                      <a:r>
                        <a:rPr lang="zh-CN" sz="2000" b="0">
                          <a:solidFill>
                            <a:srgbClr val="000000"/>
                          </a:solidFill>
                          <a:latin typeface="Arial" panose="020B0604020202020204" pitchFamily="34" charset="0"/>
                          <a:cs typeface="Arial" panose="020B0604020202020204" pitchFamily="34" charset="0"/>
                        </a:rPr>
                        <a:t>平均运行时间</a:t>
                      </a:r>
                      <a:endParaRPr lang="zh-CN" altLang="en-US" sz="2000"/>
                    </a:p>
                  </a:txBody>
                  <a:tcPr marT="19050" marB="19050" vert="horz" anchor="ctr" anchorCtr="0">
                    <a:lnL w="9525" cap="flat" cmpd="sng">
                      <a:solidFill>
                        <a:srgbClr val="CCCCCC"/>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r>
              <a:tr h="331470">
                <a:tc rowSpan="2">
                  <a:txBody>
                    <a:bodyPr/>
                    <a:p>
                      <a:pPr indent="0" algn="ctr">
                        <a:lnSpc>
                          <a:spcPct val="140000"/>
                        </a:lnSpc>
                        <a:buNone/>
                      </a:pPr>
                      <a:r>
                        <a:rPr lang="zh-CN" sz="2000" b="0">
                          <a:solidFill>
                            <a:srgbClr val="000000"/>
                          </a:solidFill>
                          <a:latin typeface="Arial" panose="020B0604020202020204" pitchFamily="34" charset="0"/>
                          <a:cs typeface="Arial" panose="020B0604020202020204" pitchFamily="34" charset="0"/>
                        </a:rPr>
                        <a:t>多表连接查询</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1</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25.25%</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76.90%</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279s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208s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64s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r>
              <a:tr h="331470">
                <a:tc vMerge="1">
                  <a:tcPr>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B w="9525" cap="flat" cmpd="sng">
                      <a:solidFill>
                        <a:srgbClr val="CCCCCC"/>
                      </a:solidFill>
                      <a:prstDash val="solid"/>
                      <a:headEnd type="none" w="med" len="med"/>
                      <a:tailEnd type="none" w="med" len="med"/>
                    </a:lnB>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2</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23.55%</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79.39%</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312s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239s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64s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r>
              <a:tr h="332740">
                <a:tc rowSpan="2">
                  <a:txBody>
                    <a:bodyPr/>
                    <a:p>
                      <a:pPr indent="0" algn="ctr">
                        <a:lnSpc>
                          <a:spcPct val="140000"/>
                        </a:lnSpc>
                        <a:buNone/>
                      </a:pPr>
                      <a:r>
                        <a:rPr lang="zh-CN" sz="2000" b="0">
                          <a:solidFill>
                            <a:srgbClr val="000000"/>
                          </a:solidFill>
                          <a:latin typeface="Arial" panose="020B0604020202020204" pitchFamily="34" charset="0"/>
                          <a:cs typeface="Arial" panose="020B0604020202020204" pitchFamily="34" charset="0"/>
                        </a:rPr>
                        <a:t>聚合查询</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1</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45.71%</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78.36%</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128s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70s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28s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r>
              <a:tr h="331470">
                <a:tc vMerge="1">
                  <a:tcPr>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B w="9525" cap="flat" cmpd="sng">
                      <a:solidFill>
                        <a:srgbClr val="CCCCCC"/>
                      </a:solidFill>
                      <a:prstDash val="solid"/>
                      <a:headEnd type="none" w="med" len="med"/>
                      <a:tailEnd type="none" w="med" len="med"/>
                    </a:lnB>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2</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37.39%</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77.85%</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138s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86s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40000"/>
                        </a:lnSpc>
                        <a:buNone/>
                      </a:pPr>
                      <a:r>
                        <a:rPr lang="en-US" sz="2000" b="0">
                          <a:solidFill>
                            <a:srgbClr val="000000"/>
                          </a:solidFill>
                          <a:latin typeface="Arial" panose="020B0604020202020204" pitchFamily="34" charset="0"/>
                          <a:cs typeface="Arial" panose="020B0604020202020204" pitchFamily="34" charset="0"/>
                        </a:rPr>
                        <a:t>31s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r>
            </a:tbl>
          </a:graphicData>
        </a:graphic>
      </p:graphicFrame>
      <p:sp>
        <p:nvSpPr>
          <p:cNvPr id="7" name="文本框 6"/>
          <p:cNvSpPr txBox="1"/>
          <p:nvPr/>
        </p:nvSpPr>
        <p:spPr>
          <a:xfrm>
            <a:off x="1094205" y="4181813"/>
            <a:ext cx="10001961" cy="1938020"/>
          </a:xfrm>
          <a:prstGeom prst="rect">
            <a:avLst/>
          </a:prstGeom>
          <a:noFill/>
        </p:spPr>
        <p:txBody>
          <a:bodyPr wrap="square" rtlCol="0" anchor="t">
            <a:noAutofit/>
          </a:bodyPr>
          <a:p>
            <a:pPr marL="342900" indent="-342900" algn="l">
              <a:lnSpc>
                <a:spcPct val="130000"/>
              </a:lnSpc>
              <a:buChar char="•"/>
            </a:pPr>
            <a:r>
              <a:rPr lang="zh-CN" altLang="en-US" sz="2400" dirty="0" smtClean="0">
                <a:solidFill>
                  <a:schemeClr val="tx1"/>
                </a:solidFill>
                <a:latin typeface="Arial" panose="020B0604020202020204" pitchFamily="34" charset="0"/>
                <a:ea typeface="微软雅黑" charset="0"/>
                <a:cs typeface="+mn-ea"/>
              </a:rPr>
              <a:t>由于使用两个Worker，在双线程的情况下，我们可以保持提升量和单线程一致。系统总吞吐量将提高一倍。</a:t>
            </a:r>
            <a:endParaRPr lang="zh-CN" altLang="en-US" sz="2400" dirty="0" smtClean="0">
              <a:solidFill>
                <a:schemeClr val="tx1"/>
              </a:solidFill>
              <a:latin typeface="Arial" panose="020B0604020202020204" pitchFamily="34" charset="0"/>
              <a:ea typeface="微软雅黑" charset="0"/>
              <a:cs typeface="+mn-ea"/>
            </a:endParaRPr>
          </a:p>
          <a:p>
            <a:pPr marL="342900" indent="-342900" algn="l">
              <a:lnSpc>
                <a:spcPct val="130000"/>
              </a:lnSpc>
              <a:buChar char="•"/>
            </a:pPr>
            <a:r>
              <a:rPr lang="zh-CN" altLang="en-US" sz="2400" dirty="0" smtClean="0">
                <a:solidFill>
                  <a:schemeClr val="tx1"/>
                </a:solidFill>
                <a:latin typeface="Arial" panose="020B0604020202020204" pitchFamily="34" charset="0"/>
                <a:ea typeface="微软雅黑" charset="0"/>
                <a:cs typeface="+mn-ea"/>
              </a:rPr>
              <a:t>单个查询的时间在从单线程变为双线程时间基本保持一致，因此总查询时间双线程仅为单线程的一半。</a:t>
            </a:r>
            <a:endParaRPr lang="zh-CN" altLang="en-US" sz="2400" dirty="0" smtClean="0">
              <a:solidFill>
                <a:schemeClr val="tx1"/>
              </a:solidFill>
              <a:latin typeface="Arial" panose="020B0604020202020204" pitchFamily="34" charset="0"/>
              <a:ea typeface="微软雅黑" charset="0"/>
              <a:cs typeface="+mn-ea"/>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3.4 </a:t>
            </a:r>
            <a:r>
              <a:rPr dirty="0">
                <a:sym typeface="Arial" panose="020B0604020202020204" pitchFamily="34" charset="0"/>
              </a:rPr>
              <a:t>实验结果-使用</a:t>
            </a:r>
            <a:r>
              <a:rPr lang="en-US" altLang="zh-CN" dirty="0">
                <a:sym typeface="Arial" panose="020B0604020202020204" pitchFamily="34" charset="0"/>
              </a:rPr>
              <a:t>Python</a:t>
            </a:r>
            <a:r>
              <a:rPr dirty="0">
                <a:sym typeface="Arial" panose="020B0604020202020204" pitchFamily="34" charset="0"/>
              </a:rPr>
              <a:t>操作</a:t>
            </a:r>
            <a:r>
              <a:rPr lang="en-US" altLang="zh-CN" dirty="0">
                <a:sym typeface="Arial" panose="020B0604020202020204" pitchFamily="34" charset="0"/>
              </a:rPr>
              <a:t>Trino</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7" name="文本框 6"/>
          <p:cNvSpPr txBox="1"/>
          <p:nvPr/>
        </p:nvSpPr>
        <p:spPr>
          <a:xfrm>
            <a:off x="1213376" y="1170041"/>
            <a:ext cx="10001961" cy="1472170"/>
          </a:xfrm>
          <a:prstGeom prst="rect">
            <a:avLst/>
          </a:prstGeom>
          <a:noFill/>
        </p:spPr>
        <p:txBody>
          <a:bodyPr wrap="square" rtlCol="0" anchor="t">
            <a:noAutofit/>
          </a:bodyPr>
          <a:p>
            <a:pPr marL="342900" indent="-342900">
              <a:lnSpc>
                <a:spcPct val="130000"/>
              </a:lnSpc>
              <a:buChar char="•"/>
            </a:pPr>
            <a:r>
              <a:rPr lang="zh-CN" altLang="en-US" sz="2400" dirty="0" smtClean="0">
                <a:latin typeface="Arial" panose="020B0604020202020204" pitchFamily="34" charset="0"/>
                <a:ea typeface="微软雅黑" charset="0"/>
                <a:cs typeface="+mn-ea"/>
              </a:rPr>
              <a:t>不通过</a:t>
            </a:r>
            <a:r>
              <a:rPr lang="en-US" altLang="zh-CN" sz="2400" dirty="0" smtClean="0">
                <a:latin typeface="Arial" panose="020B0604020202020204" pitchFamily="34" charset="0"/>
                <a:ea typeface="微软雅黑" charset="0"/>
                <a:cs typeface="+mn-ea"/>
              </a:rPr>
              <a:t>Trino Client</a:t>
            </a:r>
            <a:r>
              <a:rPr lang="zh-CN" altLang="en-US" sz="2400" dirty="0" smtClean="0">
                <a:latin typeface="Arial" panose="020B0604020202020204" pitchFamily="34" charset="0"/>
                <a:ea typeface="微软雅黑" charset="0"/>
                <a:cs typeface="+mn-ea"/>
              </a:rPr>
              <a:t>连接</a:t>
            </a:r>
            <a:r>
              <a:rPr lang="en-US" altLang="zh-CN" sz="2400" dirty="0" smtClean="0">
                <a:latin typeface="Arial" panose="020B0604020202020204" pitchFamily="34" charset="0"/>
                <a:ea typeface="微软雅黑" charset="0"/>
                <a:cs typeface="+mn-ea"/>
              </a:rPr>
              <a:t>Trino Coordinator</a:t>
            </a:r>
            <a:r>
              <a:rPr lang="zh-CN" altLang="en-US" sz="2400" dirty="0" smtClean="0">
                <a:latin typeface="Arial" panose="020B0604020202020204" pitchFamily="34" charset="0"/>
                <a:ea typeface="微软雅黑" charset="0"/>
                <a:cs typeface="+mn-ea"/>
              </a:rPr>
              <a:t>，而是直接通过</a:t>
            </a:r>
            <a:r>
              <a:rPr lang="en-US" altLang="zh-CN" sz="2400" dirty="0" smtClean="0">
                <a:latin typeface="Arial" panose="020B0604020202020204" pitchFamily="34" charset="0"/>
                <a:ea typeface="微软雅黑" charset="0"/>
                <a:cs typeface="+mn-ea"/>
              </a:rPr>
              <a:t>Python</a:t>
            </a:r>
            <a:r>
              <a:rPr lang="zh-CN" altLang="en-US" sz="2400" dirty="0" smtClean="0">
                <a:latin typeface="Arial" panose="020B0604020202020204" pitchFamily="34" charset="0"/>
                <a:ea typeface="微软雅黑" charset="0"/>
                <a:cs typeface="+mn-ea"/>
              </a:rPr>
              <a:t>连接</a:t>
            </a:r>
            <a:r>
              <a:rPr lang="en-US" altLang="zh-CN" sz="2400" dirty="0" smtClean="0">
                <a:latin typeface="Arial" panose="020B0604020202020204" pitchFamily="34" charset="0"/>
                <a:ea typeface="微软雅黑" charset="0"/>
                <a:cs typeface="+mn-ea"/>
              </a:rPr>
              <a:t>Trino Coordinator</a:t>
            </a:r>
            <a:r>
              <a:rPr lang="zh-CN" altLang="en-US" sz="2400" dirty="0" smtClean="0">
                <a:latin typeface="Arial" panose="020B0604020202020204" pitchFamily="34" charset="0"/>
                <a:ea typeface="微软雅黑" charset="0"/>
                <a:cs typeface="+mn-ea"/>
              </a:rPr>
              <a:t>。将查询的结果以</a:t>
            </a:r>
            <a:r>
              <a:rPr lang="en-US" altLang="zh-CN" sz="2400" dirty="0" smtClean="0">
                <a:latin typeface="Arial" panose="020B0604020202020204" pitchFamily="34" charset="0"/>
                <a:ea typeface="微软雅黑" charset="0"/>
                <a:cs typeface="+mn-ea"/>
              </a:rPr>
              <a:t>CSV</a:t>
            </a:r>
            <a:r>
              <a:rPr lang="zh-CN" altLang="en-US" sz="2400" dirty="0" smtClean="0">
                <a:latin typeface="Arial" panose="020B0604020202020204" pitchFamily="34" charset="0"/>
                <a:ea typeface="微软雅黑" charset="0"/>
                <a:cs typeface="+mn-ea"/>
              </a:rPr>
              <a:t>的形式存入</a:t>
            </a:r>
            <a:r>
              <a:rPr lang="en-US" altLang="zh-CN" sz="2400" dirty="0" smtClean="0">
                <a:latin typeface="Arial" panose="020B0604020202020204" pitchFamily="34" charset="0"/>
                <a:ea typeface="微软雅黑" charset="0"/>
                <a:cs typeface="+mn-ea"/>
              </a:rPr>
              <a:t>S3</a:t>
            </a:r>
            <a:r>
              <a:rPr lang="zh-CN" altLang="en-US" sz="2400" dirty="0" smtClean="0">
                <a:latin typeface="Arial" panose="020B0604020202020204" pitchFamily="34" charset="0"/>
                <a:ea typeface="微软雅黑" charset="0"/>
                <a:cs typeface="+mn-ea"/>
              </a:rPr>
              <a:t>、</a:t>
            </a:r>
            <a:r>
              <a:rPr lang="en-US" altLang="zh-CN" sz="2400" dirty="0" smtClean="0">
                <a:latin typeface="Arial" panose="020B0604020202020204" pitchFamily="34" charset="0"/>
                <a:ea typeface="微软雅黑" charset="0"/>
                <a:cs typeface="+mn-ea"/>
              </a:rPr>
              <a:t>Alluxio</a:t>
            </a:r>
            <a:r>
              <a:rPr lang="zh-CN" altLang="en-US" sz="2400" dirty="0" smtClean="0">
                <a:latin typeface="Arial" panose="020B0604020202020204" pitchFamily="34" charset="0"/>
                <a:ea typeface="微软雅黑" charset="0"/>
                <a:cs typeface="+mn-ea"/>
              </a:rPr>
              <a:t>或</a:t>
            </a:r>
            <a:r>
              <a:rPr lang="en-US" altLang="zh-CN" sz="2400" dirty="0" smtClean="0">
                <a:latin typeface="Arial" panose="020B0604020202020204" pitchFamily="34" charset="0"/>
                <a:ea typeface="微软雅黑" charset="0"/>
                <a:cs typeface="+mn-ea"/>
              </a:rPr>
              <a:t>Alluxio Fuse</a:t>
            </a:r>
            <a:r>
              <a:rPr lang="zh-CN" altLang="en-US" sz="2400" dirty="0" smtClean="0">
                <a:latin typeface="Arial" panose="020B0604020202020204" pitchFamily="34" charset="0"/>
                <a:ea typeface="微软雅黑" charset="0"/>
                <a:cs typeface="+mn-ea"/>
              </a:rPr>
              <a:t>中。</a:t>
            </a:r>
            <a:endParaRPr lang="zh-CN" altLang="en-US" sz="2400" dirty="0" smtClean="0">
              <a:latin typeface="Arial" panose="020B0604020202020204" pitchFamily="34" charset="0"/>
              <a:ea typeface="微软雅黑" charset="0"/>
              <a:cs typeface="+mn-ea"/>
            </a:endParaRPr>
          </a:p>
        </p:txBody>
      </p:sp>
      <p:graphicFrame>
        <p:nvGraphicFramePr>
          <p:cNvPr id="6" name="表格 5"/>
          <p:cNvGraphicFramePr/>
          <p:nvPr/>
        </p:nvGraphicFramePr>
        <p:xfrm>
          <a:off x="164004" y="2902220"/>
          <a:ext cx="11779885" cy="3232150"/>
        </p:xfrm>
        <a:graphic>
          <a:graphicData uri="http://schemas.openxmlformats.org/drawingml/2006/table">
            <a:tbl>
              <a:tblPr/>
              <a:tblGrid>
                <a:gridCol w="1682750"/>
                <a:gridCol w="1275386"/>
                <a:gridCol w="1830897"/>
                <a:gridCol w="1700667"/>
                <a:gridCol w="1647190"/>
                <a:gridCol w="1765935"/>
                <a:gridCol w="1877060"/>
              </a:tblGrid>
              <a:tr h="1106337">
                <a:tc>
                  <a:txBody>
                    <a:bodyPr/>
                    <a:p>
                      <a:pPr indent="0" algn="ctr">
                        <a:lnSpc>
                          <a:spcPct val="130000"/>
                        </a:lnSpc>
                        <a:buNone/>
                      </a:pPr>
                      <a:r>
                        <a:rPr lang="zh-CN" sz="2000" b="0">
                          <a:solidFill>
                            <a:srgbClr val="000000"/>
                          </a:solidFill>
                          <a:latin typeface="Arial" panose="020B0604020202020204" pitchFamily="34" charset="0"/>
                          <a:cs typeface="Arial" panose="020B0604020202020204" pitchFamily="34" charset="0"/>
                        </a:rPr>
                        <a:t>查询类型</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zh-CN" sz="2000" b="0">
                          <a:solidFill>
                            <a:srgbClr val="000000"/>
                          </a:solidFill>
                          <a:latin typeface="Arial" panose="020B0604020202020204" pitchFamily="34" charset="0"/>
                          <a:cs typeface="Arial" panose="020B0604020202020204" pitchFamily="34" charset="0"/>
                        </a:rPr>
                        <a:t>并发线程</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Python+Trino</a:t>
                      </a:r>
                      <a:endParaRPr lang="en-US" sz="2000" b="0">
                        <a:solidFill>
                          <a:srgbClr val="000000"/>
                        </a:solidFill>
                        <a:latin typeface="Arial" panose="020B0604020202020204" pitchFamily="34" charset="0"/>
                        <a:cs typeface="Arial" panose="020B0604020202020204" pitchFamily="34" charset="0"/>
                      </a:endParaRPr>
                    </a:p>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+Alluxio</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Python+Trino</a:t>
                      </a:r>
                      <a:endParaRPr lang="en-US" sz="2000" b="0">
                        <a:solidFill>
                          <a:srgbClr val="000000"/>
                        </a:solidFill>
                        <a:latin typeface="Arial" panose="020B0604020202020204" pitchFamily="34" charset="0"/>
                        <a:cs typeface="Arial" panose="020B0604020202020204" pitchFamily="34" charset="0"/>
                      </a:endParaRPr>
                    </a:p>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+Alluxio Fuse</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Python+Trino</a:t>
                      </a:r>
                      <a:endParaRPr lang="en-US" sz="2000" b="0">
                        <a:solidFill>
                          <a:srgbClr val="000000"/>
                        </a:solidFill>
                        <a:latin typeface="Arial" panose="020B0604020202020204" pitchFamily="34" charset="0"/>
                        <a:cs typeface="Arial" panose="020B0604020202020204" pitchFamily="34" charset="0"/>
                      </a:endParaRPr>
                    </a:p>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+S3</a:t>
                      </a:r>
                      <a:endParaRPr lang="en-US" sz="2000" b="0">
                        <a:solidFill>
                          <a:srgbClr val="000000"/>
                        </a:solidFill>
                        <a:latin typeface="Arial" panose="020B0604020202020204" pitchFamily="34" charset="0"/>
                        <a:cs typeface="Arial" panose="020B0604020202020204" pitchFamily="34" charset="0"/>
                      </a:endParaRPr>
                    </a:p>
                    <a:p>
                      <a:pPr indent="0" algn="ctr">
                        <a:lnSpc>
                          <a:spcPct val="130000"/>
                        </a:lnSpc>
                        <a:buNone/>
                      </a:pPr>
                      <a:r>
                        <a:rPr lang="zh-CN" sz="2000" b="0">
                          <a:solidFill>
                            <a:srgbClr val="000000"/>
                          </a:solidFill>
                          <a:latin typeface="Arial" panose="020B0604020202020204" pitchFamily="34" charset="0"/>
                          <a:cs typeface="Arial" panose="020B0604020202020204" pitchFamily="34" charset="0"/>
                        </a:rPr>
                        <a:t>平均运行时间</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Python+Trino</a:t>
                      </a:r>
                      <a:endParaRPr lang="en-US" sz="2000" b="0">
                        <a:solidFill>
                          <a:srgbClr val="000000"/>
                        </a:solidFill>
                        <a:latin typeface="Arial" panose="020B0604020202020204" pitchFamily="34" charset="0"/>
                        <a:cs typeface="Arial" panose="020B0604020202020204" pitchFamily="34" charset="0"/>
                      </a:endParaRPr>
                    </a:p>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+Alluxio</a:t>
                      </a:r>
                      <a:endParaRPr lang="en-US" sz="2000" b="0">
                        <a:solidFill>
                          <a:srgbClr val="000000"/>
                        </a:solidFill>
                        <a:latin typeface="Arial" panose="020B0604020202020204" pitchFamily="34" charset="0"/>
                        <a:cs typeface="Arial" panose="020B0604020202020204" pitchFamily="34" charset="0"/>
                      </a:endParaRPr>
                    </a:p>
                    <a:p>
                      <a:pPr indent="0" algn="ctr">
                        <a:lnSpc>
                          <a:spcPct val="130000"/>
                        </a:lnSpc>
                        <a:buNone/>
                      </a:pPr>
                      <a:r>
                        <a:rPr lang="zh-CN" sz="2000" b="0">
                          <a:solidFill>
                            <a:srgbClr val="000000"/>
                          </a:solidFill>
                          <a:latin typeface="Arial" panose="020B0604020202020204" pitchFamily="34" charset="0"/>
                          <a:cs typeface="Arial" panose="020B0604020202020204" pitchFamily="34" charset="0"/>
                        </a:rPr>
                        <a:t>平均运行时间</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Python+Trino</a:t>
                      </a:r>
                      <a:endParaRPr lang="en-US" sz="2000" b="0">
                        <a:solidFill>
                          <a:srgbClr val="000000"/>
                        </a:solidFill>
                        <a:latin typeface="Arial" panose="020B0604020202020204" pitchFamily="34" charset="0"/>
                        <a:cs typeface="Arial" panose="020B0604020202020204" pitchFamily="34" charset="0"/>
                      </a:endParaRPr>
                    </a:p>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+Alluxio Fuse</a:t>
                      </a:r>
                      <a:endParaRPr lang="en-US" sz="2000" b="0">
                        <a:solidFill>
                          <a:srgbClr val="000000"/>
                        </a:solidFill>
                        <a:latin typeface="Arial" panose="020B0604020202020204" pitchFamily="34" charset="0"/>
                        <a:cs typeface="Arial" panose="020B0604020202020204" pitchFamily="34" charset="0"/>
                      </a:endParaRPr>
                    </a:p>
                    <a:p>
                      <a:pPr indent="0" algn="ctr">
                        <a:lnSpc>
                          <a:spcPct val="130000"/>
                        </a:lnSpc>
                        <a:buNone/>
                      </a:pPr>
                      <a:r>
                        <a:rPr lang="zh-CN" sz="2000" b="0">
                          <a:solidFill>
                            <a:srgbClr val="000000"/>
                          </a:solidFill>
                          <a:latin typeface="Arial" panose="020B0604020202020204" pitchFamily="34" charset="0"/>
                          <a:cs typeface="Arial" panose="020B0604020202020204" pitchFamily="34" charset="0"/>
                        </a:rPr>
                        <a:t>平均运行时间</a:t>
                      </a:r>
                      <a:endParaRPr lang="zh-CN" altLang="en-US" sz="2000"/>
                    </a:p>
                  </a:txBody>
                  <a:tcPr marT="19050" marB="19050" vert="horz" anchor="ctr" anchorCtr="0">
                    <a:lnL w="9525" cap="flat" cmpd="sng">
                      <a:solidFill>
                        <a:srgbClr val="CCCCCC"/>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r>
              <a:tr h="342900">
                <a:tc rowSpan="2">
                  <a:txBody>
                    <a:bodyPr/>
                    <a:p>
                      <a:pPr indent="0" algn="ctr">
                        <a:lnSpc>
                          <a:spcPct val="130000"/>
                        </a:lnSpc>
                        <a:buNone/>
                      </a:pPr>
                      <a:r>
                        <a:rPr lang="zh-CN" sz="2000" b="0">
                          <a:solidFill>
                            <a:srgbClr val="000000"/>
                          </a:solidFill>
                          <a:latin typeface="Arial" panose="020B0604020202020204" pitchFamily="34" charset="0"/>
                          <a:cs typeface="Arial" panose="020B0604020202020204" pitchFamily="34" charset="0"/>
                        </a:rPr>
                        <a:t>多表连接查询</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1</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55.89%</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65.25%</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132s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58s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46s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r>
              <a:tr h="342900">
                <a:tc vMerge="1">
                  <a:tcPr>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B w="9525" cap="flat" cmpd="sng">
                      <a:solidFill>
                        <a:srgbClr val="CCCCCC"/>
                      </a:solidFill>
                      <a:prstDash val="solid"/>
                      <a:headEnd type="none" w="med" len="med"/>
                      <a:tailEnd type="none" w="med" len="med"/>
                    </a:lnB>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2</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54.68%</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66.86%</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132s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60s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44s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r>
              <a:tr h="342900">
                <a:tc rowSpan="2">
                  <a:txBody>
                    <a:bodyPr/>
                    <a:p>
                      <a:pPr indent="0" algn="ctr">
                        <a:lnSpc>
                          <a:spcPct val="130000"/>
                        </a:lnSpc>
                        <a:buNone/>
                      </a:pPr>
                      <a:r>
                        <a:rPr lang="zh-CN" sz="2000" b="0">
                          <a:solidFill>
                            <a:srgbClr val="000000"/>
                          </a:solidFill>
                          <a:latin typeface="Arial" panose="020B0604020202020204" pitchFamily="34" charset="0"/>
                          <a:cs typeface="Arial" panose="020B0604020202020204" pitchFamily="34" charset="0"/>
                        </a:rPr>
                        <a:t>聚合查询</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1</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85.41%</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92.83%</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150s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22s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11s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r>
              <a:tr h="342900">
                <a:tc vMerge="1">
                  <a:tcPr>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B w="9525" cap="flat" cmpd="sng">
                      <a:solidFill>
                        <a:srgbClr val="CCCCCC"/>
                      </a:solidFill>
                      <a:prstDash val="solid"/>
                      <a:headEnd type="none" w="med" len="med"/>
                      <a:tailEnd type="none" w="med" len="med"/>
                    </a:lnB>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2</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83.64%</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93.68%</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149s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24s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c>
                  <a:txBody>
                    <a:bodyPr/>
                    <a:p>
                      <a:pPr indent="0" algn="ctr">
                        <a:lnSpc>
                          <a:spcPct val="130000"/>
                        </a:lnSpc>
                        <a:buNone/>
                      </a:pPr>
                      <a:r>
                        <a:rPr lang="en-US" sz="2000" b="0">
                          <a:solidFill>
                            <a:srgbClr val="000000"/>
                          </a:solidFill>
                          <a:latin typeface="Arial" panose="020B0604020202020204" pitchFamily="34" charset="0"/>
                          <a:cs typeface="Arial" panose="020B0604020202020204" pitchFamily="34" charset="0"/>
                        </a:rPr>
                        <a:t>9s</a:t>
                      </a:r>
                      <a:endParaRPr lang="zh-CN" altLang="en-US" sz="2000"/>
                    </a:p>
                  </a:txBody>
                  <a:tcPr marL="28575" marR="28575" marT="19050" marB="19050" vert="horz" anchor="ctr" anchorCtr="0">
                    <a:lnL w="9525" cap="flat" cmpd="sng">
                      <a:solidFill>
                        <a:srgbClr val="CCCCCC"/>
                      </a:solidFill>
                      <a:prstDash val="solid"/>
                      <a:headEnd type="none" w="med" len="med"/>
                      <a:tailEnd type="none" w="med" len="med"/>
                    </a:lnL>
                    <a:lnR w="9525" cap="flat" cmpd="sng">
                      <a:solidFill>
                        <a:srgbClr val="CCCCCC"/>
                      </a:solidFill>
                      <a:prstDash val="solid"/>
                      <a:headEnd type="none" w="med" len="med"/>
                      <a:tailEnd type="none" w="med" len="med"/>
                    </a:lnR>
                    <a:lnT w="9525" cap="flat" cmpd="sng">
                      <a:solidFill>
                        <a:srgbClr val="CCCCCC"/>
                      </a:solidFill>
                      <a:prstDash val="solid"/>
                      <a:headEnd type="none" w="med" len="med"/>
                      <a:tailEnd type="none" w="med" len="med"/>
                    </a:lnT>
                    <a:lnB w="9525" cap="flat" cmpd="sng">
                      <a:solidFill>
                        <a:srgbClr val="CCCCCC"/>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3.5 </a:t>
            </a:r>
            <a:r>
              <a:rPr dirty="0">
                <a:sym typeface="Arial" panose="020B0604020202020204" pitchFamily="34" charset="0"/>
              </a:rPr>
              <a:t>实验结果可视化</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pic>
        <p:nvPicPr>
          <p:cNvPr id="10" name="图片 9" descr="upload_post_object_v2_1548259731"/>
          <p:cNvPicPr>
            <a:picLocks noChangeAspect="1"/>
          </p:cNvPicPr>
          <p:nvPr/>
        </p:nvPicPr>
        <p:blipFill>
          <a:blip r:embed="rId1"/>
          <a:stretch>
            <a:fillRect/>
          </a:stretch>
        </p:blipFill>
        <p:spPr>
          <a:xfrm>
            <a:off x="0" y="1716537"/>
            <a:ext cx="12192000" cy="3143250"/>
          </a:xfrm>
          <a:prstGeom prst="rect">
            <a:avLst/>
          </a:prstGeom>
        </p:spPr>
      </p:pic>
      <p:sp>
        <p:nvSpPr>
          <p:cNvPr id="13" name="文本框 12"/>
          <p:cNvSpPr txBox="1"/>
          <p:nvPr/>
        </p:nvSpPr>
        <p:spPr>
          <a:xfrm>
            <a:off x="964200" y="5395189"/>
            <a:ext cx="9579446" cy="370809"/>
          </a:xfrm>
          <a:prstGeom prst="rect">
            <a:avLst/>
          </a:prstGeom>
          <a:noFill/>
        </p:spPr>
        <p:txBody>
          <a:bodyPr wrap="square" rtlCol="0" anchor="t">
            <a:noAutofit/>
          </a:bodyPr>
          <a:p>
            <a:pPr algn="l"/>
            <a:r>
              <a:rPr lang="en-US" b="0">
                <a:solidFill>
                  <a:srgbClr val="000000"/>
                </a:solidFill>
                <a:latin typeface="Arial" panose="020B0604020202020204" pitchFamily="34" charset="0"/>
                <a:ea typeface="Arial" panose="020B0604020202020204" pitchFamily="34" charset="0"/>
                <a:cs typeface="Arial" panose="020B0604020202020204" pitchFamily="34" charset="0"/>
              </a:rPr>
              <a:t>*</a:t>
            </a:r>
            <a:r>
              <a:rPr lang="zh-CN" b="0">
                <a:solidFill>
                  <a:srgbClr val="000000"/>
                </a:solidFill>
                <a:latin typeface="Arial" panose="020B0604020202020204"/>
                <a:ea typeface="Arial" panose="020B0604020202020204"/>
                <a:cs typeface="Arial" panose="020B0604020202020204"/>
              </a:rPr>
              <a:t>线程多了之后，Trino会在不同任务之间分配CPU资源，所以不同query之间结果会有波动</a:t>
            </a:r>
            <a:endParaRPr lang="zh-CN" altLang="en-US" b="0" dirty="0" smtClean="0">
              <a:solidFill>
                <a:srgbClr val="00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a:sym typeface="Arial" panose="020B0604020202020204" pitchFamily="34" charset="0"/>
              </a:rPr>
              <a:t>3</a:t>
            </a:r>
            <a:r>
              <a:rPr lang="zh-CN" altLang="en-US" dirty="0">
                <a:sym typeface="Arial" panose="020B0604020202020204" pitchFamily="34" charset="0"/>
              </a:rPr>
              <a:t>.5 实验结果可视化</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pic>
        <p:nvPicPr>
          <p:cNvPr id="3" name="图片 2" descr="upload_post_object_v2_961808208"/>
          <p:cNvPicPr>
            <a:picLocks noChangeAspect="1"/>
          </p:cNvPicPr>
          <p:nvPr/>
        </p:nvPicPr>
        <p:blipFill>
          <a:blip r:embed="rId1"/>
          <a:stretch>
            <a:fillRect/>
          </a:stretch>
        </p:blipFill>
        <p:spPr>
          <a:xfrm>
            <a:off x="0" y="1496517"/>
            <a:ext cx="12192000" cy="3409950"/>
          </a:xfrm>
          <a:prstGeom prst="rect">
            <a:avLst/>
          </a:prstGeom>
        </p:spPr>
      </p:pic>
      <p:sp>
        <p:nvSpPr>
          <p:cNvPr id="13" name="文本框 12"/>
          <p:cNvSpPr txBox="1"/>
          <p:nvPr/>
        </p:nvSpPr>
        <p:spPr>
          <a:xfrm>
            <a:off x="964200" y="5395189"/>
            <a:ext cx="9579446" cy="370809"/>
          </a:xfrm>
          <a:prstGeom prst="rect">
            <a:avLst/>
          </a:prstGeom>
          <a:noFill/>
        </p:spPr>
        <p:txBody>
          <a:bodyPr wrap="square" rtlCol="0" anchor="t">
            <a:noAutofit/>
          </a:bodyPr>
          <a:p>
            <a:pPr algn="l"/>
            <a:r>
              <a:rPr lang="en-US" b="0">
                <a:solidFill>
                  <a:srgbClr val="000000"/>
                </a:solidFill>
                <a:latin typeface="Arial" panose="020B0604020202020204" pitchFamily="34" charset="0"/>
                <a:ea typeface="Arial" panose="020B0604020202020204" pitchFamily="34" charset="0"/>
                <a:cs typeface="Arial" panose="020B0604020202020204" pitchFamily="34" charset="0"/>
              </a:rPr>
              <a:t>*</a:t>
            </a:r>
            <a:r>
              <a:rPr lang="zh-CN" b="0">
                <a:solidFill>
                  <a:srgbClr val="000000"/>
                </a:solidFill>
                <a:latin typeface="Arial" panose="020B0604020202020204"/>
                <a:ea typeface="Arial" panose="020B0604020202020204"/>
                <a:cs typeface="Arial" panose="020B0604020202020204"/>
              </a:rPr>
              <a:t>线程多了之后，Trino会在不同任务之间分配CPU资源，所以不同query之间结果会有波动</a:t>
            </a:r>
            <a:endParaRPr lang="zh-CN" altLang="en-US" b="0" dirty="0" smtClean="0">
              <a:solidFill>
                <a:srgbClr val="00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6400599" y="3411853"/>
            <a:ext cx="3093258" cy="877967"/>
          </a:xfrm>
          <a:prstGeom prst="rect">
            <a:avLst/>
          </a:prstGeom>
          <a:effectLst>
            <a:outerShdw blurRad="63500" sx="102000" sy="102000" algn="ctr" rotWithShape="0">
              <a:prstClr val="black">
                <a:alpha val="40000"/>
              </a:prstClr>
            </a:outerShdw>
          </a:effectLst>
        </p:spPr>
        <p:txBody>
          <a:bodyPr wrap="square">
            <a:noAutofit/>
          </a:bodyPr>
          <a:lstStyle/>
          <a:p>
            <a:pPr algn="dist">
              <a:lnSpc>
                <a:spcPct val="120000"/>
              </a:lnSpc>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技术与架构</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iṩ1îḍe"/>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Part 0</a:t>
            </a:r>
            <a:r>
              <a:rPr lang="en-US" altLang="zh-CN"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1</a:t>
            </a:r>
            <a:endPar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a:sym typeface="Arial" panose="020B0604020202020204" pitchFamily="34" charset="0"/>
              </a:rPr>
              <a:t>3</a:t>
            </a:r>
            <a:r>
              <a:rPr lang="zh-CN" altLang="en-US" dirty="0">
                <a:sym typeface="Arial" panose="020B0604020202020204" pitchFamily="34" charset="0"/>
              </a:rPr>
              <a:t>.5 实验结果可视化</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pic>
        <p:nvPicPr>
          <p:cNvPr id="3" name="图片 2" descr="upload_post_object_v2_2032281674"/>
          <p:cNvPicPr>
            <a:picLocks noChangeAspect="1"/>
          </p:cNvPicPr>
          <p:nvPr/>
        </p:nvPicPr>
        <p:blipFill>
          <a:blip r:embed="rId1"/>
          <a:stretch>
            <a:fillRect/>
          </a:stretch>
        </p:blipFill>
        <p:spPr>
          <a:xfrm>
            <a:off x="0" y="1576112"/>
            <a:ext cx="12192000" cy="3105150"/>
          </a:xfrm>
          <a:prstGeom prst="rect">
            <a:avLst/>
          </a:prstGeom>
        </p:spPr>
      </p:pic>
      <p:sp>
        <p:nvSpPr>
          <p:cNvPr id="13" name="文本框 12"/>
          <p:cNvSpPr txBox="1"/>
          <p:nvPr/>
        </p:nvSpPr>
        <p:spPr>
          <a:xfrm>
            <a:off x="964200" y="5395189"/>
            <a:ext cx="9579446" cy="370809"/>
          </a:xfrm>
          <a:prstGeom prst="rect">
            <a:avLst/>
          </a:prstGeom>
          <a:noFill/>
        </p:spPr>
        <p:txBody>
          <a:bodyPr wrap="square" rtlCol="0" anchor="t">
            <a:noAutofit/>
          </a:bodyPr>
          <a:p>
            <a:pPr algn="l"/>
            <a:r>
              <a:rPr lang="en-US" b="0">
                <a:solidFill>
                  <a:srgbClr val="000000"/>
                </a:solidFill>
                <a:latin typeface="Arial" panose="020B0604020202020204" pitchFamily="34" charset="0"/>
                <a:ea typeface="Arial" panose="020B0604020202020204" pitchFamily="34" charset="0"/>
                <a:cs typeface="Arial" panose="020B0604020202020204" pitchFamily="34" charset="0"/>
              </a:rPr>
              <a:t>*</a:t>
            </a:r>
            <a:r>
              <a:rPr lang="zh-CN" b="0">
                <a:solidFill>
                  <a:srgbClr val="000000"/>
                </a:solidFill>
                <a:latin typeface="Arial" panose="020B0604020202020204"/>
                <a:ea typeface="Arial" panose="020B0604020202020204"/>
                <a:cs typeface="Arial" panose="020B0604020202020204"/>
              </a:rPr>
              <a:t>线程多了之后，Trino会在不同任务之间分配CPU资源，所以不同query之间结果会有波动</a:t>
            </a:r>
            <a:endParaRPr lang="zh-CN" altLang="en-US" b="0" dirty="0" smtClean="0">
              <a:solidFill>
                <a:srgbClr val="00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a:sym typeface="Arial" panose="020B0604020202020204" pitchFamily="34" charset="0"/>
              </a:rPr>
              <a:t>3</a:t>
            </a:r>
            <a:r>
              <a:rPr lang="zh-CN" altLang="en-US" dirty="0">
                <a:sym typeface="Arial" panose="020B0604020202020204" pitchFamily="34" charset="0"/>
              </a:rPr>
              <a:t>.5 实验结果可视化</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pic>
        <p:nvPicPr>
          <p:cNvPr id="3" name="图片 2" descr="upload_post_object_v2_882761911"/>
          <p:cNvPicPr>
            <a:picLocks noChangeAspect="1"/>
          </p:cNvPicPr>
          <p:nvPr/>
        </p:nvPicPr>
        <p:blipFill>
          <a:blip r:embed="rId1"/>
          <a:stretch>
            <a:fillRect/>
          </a:stretch>
        </p:blipFill>
        <p:spPr>
          <a:xfrm>
            <a:off x="0" y="1424440"/>
            <a:ext cx="12192000" cy="3409950"/>
          </a:xfrm>
          <a:prstGeom prst="rect">
            <a:avLst/>
          </a:prstGeom>
        </p:spPr>
      </p:pic>
      <p:sp>
        <p:nvSpPr>
          <p:cNvPr id="13" name="文本框 12"/>
          <p:cNvSpPr txBox="1"/>
          <p:nvPr/>
        </p:nvSpPr>
        <p:spPr>
          <a:xfrm>
            <a:off x="964200" y="5395189"/>
            <a:ext cx="9579446" cy="370809"/>
          </a:xfrm>
          <a:prstGeom prst="rect">
            <a:avLst/>
          </a:prstGeom>
          <a:noFill/>
        </p:spPr>
        <p:txBody>
          <a:bodyPr wrap="square" rtlCol="0" anchor="t">
            <a:noAutofit/>
          </a:bodyPr>
          <a:p>
            <a:pPr algn="l"/>
            <a:r>
              <a:rPr lang="en-US" b="0">
                <a:solidFill>
                  <a:srgbClr val="000000"/>
                </a:solidFill>
                <a:latin typeface="Arial" panose="020B0604020202020204" pitchFamily="34" charset="0"/>
                <a:ea typeface="Arial" panose="020B0604020202020204" pitchFamily="34" charset="0"/>
                <a:cs typeface="Arial" panose="020B0604020202020204" pitchFamily="34" charset="0"/>
              </a:rPr>
              <a:t>*</a:t>
            </a:r>
            <a:r>
              <a:rPr lang="zh-CN" b="0">
                <a:solidFill>
                  <a:srgbClr val="000000"/>
                </a:solidFill>
                <a:latin typeface="Arial" panose="020B0604020202020204"/>
                <a:ea typeface="Arial" panose="020B0604020202020204"/>
                <a:cs typeface="Arial" panose="020B0604020202020204"/>
              </a:rPr>
              <a:t>线程多了之后，Trino会在不同任务之间分配CPU资源，所以不同query之间结果会有波动</a:t>
            </a:r>
            <a:endParaRPr lang="zh-CN" altLang="en-US" b="0" dirty="0" smtClean="0">
              <a:solidFill>
                <a:srgbClr val="00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5629628" y="3508120"/>
            <a:ext cx="4497287" cy="794796"/>
          </a:xfrm>
          <a:prstGeom prst="rect">
            <a:avLst/>
          </a:prstGeom>
          <a:effectLst>
            <a:outerShdw blurRad="63500" sx="102000" sy="102000" algn="ctr" rotWithShape="0">
              <a:prstClr val="black">
                <a:alpha val="40000"/>
              </a:prstClr>
            </a:outerShdw>
          </a:effectLst>
        </p:spPr>
        <p:txBody>
          <a:bodyPr wrap="square">
            <a:noAutofit/>
          </a:bodyPr>
          <a:lstStyle/>
          <a:p>
            <a:pPr algn="ctr">
              <a:lnSpc>
                <a:spcPct val="120000"/>
              </a:lnSpc>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项目分工</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iṩ1îḍe"/>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Part 0</a:t>
            </a:r>
            <a:r>
              <a:rPr lang="en-US" altLang="zh-CN"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4</a:t>
            </a:r>
            <a:endPar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a:sym typeface="Arial" panose="020B0604020202020204" pitchFamily="34" charset="0"/>
              </a:rPr>
              <a:t>4 </a:t>
            </a:r>
            <a:r>
              <a:rPr>
                <a:sym typeface="Arial" panose="020B0604020202020204" pitchFamily="34" charset="0"/>
              </a:rPr>
              <a:t>项目分工</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文本框 8"/>
          <p:cNvSpPr txBox="1"/>
          <p:nvPr userDrawn="1"/>
        </p:nvSpPr>
        <p:spPr>
          <a:xfrm>
            <a:off x="442882" y="935675"/>
            <a:ext cx="11434517" cy="5300785"/>
          </a:xfrm>
          <a:prstGeom prst="rect">
            <a:avLst/>
          </a:prstGeom>
          <a:noFill/>
        </p:spPr>
        <p:txBody>
          <a:bodyPr wrap="square" rtlCol="0">
            <a:noAutofit/>
          </a:bodyPr>
          <a:p>
            <a:pPr marL="342900" indent="-342900" algn="l">
              <a:lnSpc>
                <a:spcPct val="130000"/>
              </a:lnSpc>
              <a:buChar char="•"/>
            </a:pP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董欣然、栾晓天：系统搭建，根据</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TPCDS</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基准测试，数据结果分析。</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charset="0"/>
                <a:cs typeface="+mn-ea"/>
                <a:sym typeface="Arial" panose="020B0604020202020204" pitchFamily="34" charset="0"/>
              </a:rPr>
              <a:t>董欣然：部署</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Trino </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Hive/Hadoop </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S3 </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2400" dirty="0" smtClean="0">
                <a:latin typeface="Arial" panose="020B0604020202020204" pitchFamily="34" charset="0"/>
                <a:ea typeface="微软雅黑" panose="020B0503020204020204" pitchFamily="34" charset="-122"/>
                <a:cs typeface="+mn-ea"/>
                <a:sym typeface="Arial" panose="020B0604020202020204" pitchFamily="34" charset="0"/>
              </a:rPr>
              <a:t>TPCDS </a:t>
            </a:r>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，测试与分析。</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charset="0"/>
                <a:cs typeface="+mn-ea"/>
                <a:sym typeface="Arial" panose="020B0604020202020204" pitchFamily="34" charset="0"/>
              </a:rPr>
              <a:t>栾晓天：部署 Trino + Hive/Hadoop + </a:t>
            </a:r>
            <a:r>
              <a:rPr lang="en-US" altLang="zh-CN" sz="2400" dirty="0" smtClean="0">
                <a:solidFill>
                  <a:srgbClr val="000000"/>
                </a:solidFill>
                <a:latin typeface="Arial" panose="020B0604020202020204" pitchFamily="34" charset="0"/>
                <a:ea typeface="微软雅黑" charset="0"/>
                <a:cs typeface="+mn-ea"/>
                <a:sym typeface="Arial" panose="020B0604020202020204" pitchFamily="34" charset="0"/>
              </a:rPr>
              <a:t>Alluxio</a:t>
            </a:r>
            <a:r>
              <a:rPr lang="en-US" altLang="zh-CN" sz="2400" dirty="0" smtClean="0">
                <a:latin typeface="Arial" panose="020B0604020202020204" pitchFamily="34" charset="0"/>
                <a:ea typeface="微软雅黑" charset="0"/>
                <a:cs typeface="+mn-ea"/>
                <a:sym typeface="Arial" panose="020B0604020202020204" pitchFamily="34" charset="0"/>
              </a:rPr>
              <a:t> </a:t>
            </a:r>
            <a:r>
              <a:rPr lang="zh-CN" altLang="en-US" sz="2400" dirty="0" smtClean="0">
                <a:latin typeface="Arial" panose="020B0604020202020204" pitchFamily="34" charset="0"/>
                <a:ea typeface="微软雅黑" charset="0"/>
                <a:cs typeface="+mn-ea"/>
                <a:sym typeface="Arial" panose="020B0604020202020204" pitchFamily="34" charset="0"/>
              </a:rPr>
              <a:t>+ S3 + TPCDS，测试与分析。</a:t>
            </a:r>
            <a:endParaRPr lang="zh-CN" altLang="en-US" sz="2400" dirty="0" smtClean="0">
              <a:latin typeface="Arial" panose="020B0604020202020204" pitchFamily="34" charset="0"/>
              <a:ea typeface="微软雅黑" charset="0"/>
              <a:cs typeface="+mn-ea"/>
              <a:sym typeface="Arial" panose="020B0604020202020204" pitchFamily="34" charset="0"/>
            </a:endParaRPr>
          </a:p>
          <a:p>
            <a:pPr marL="342900" lvl="0" indent="-342900" algn="l">
              <a:lnSpc>
                <a:spcPct val="130000"/>
              </a:lnSpc>
              <a:buChar char="•"/>
            </a:pPr>
            <a:r>
              <a:rPr lang="zh-CN" altLang="en-US" sz="2400" dirty="0" smtClean="0">
                <a:latin typeface="Arial" panose="020B0604020202020204" pitchFamily="34" charset="0"/>
                <a:ea typeface="微软雅黑" charset="0"/>
                <a:cs typeface="+mn-ea"/>
                <a:sym typeface="Arial" panose="020B0604020202020204" pitchFamily="34" charset="0"/>
              </a:rPr>
              <a:t>李玥、赵子豪：根据量化计算相关代码，对软件参数进行调整。</a:t>
            </a:r>
            <a:endParaRPr lang="zh-CN" altLang="en-US" sz="2400" dirty="0" smtClean="0">
              <a:latin typeface="Arial" panose="020B0604020202020204" pitchFamily="34" charset="0"/>
              <a:ea typeface="微软雅黑" charset="0"/>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charset="0"/>
                <a:cs typeface="+mn-ea"/>
                <a:sym typeface="Arial" panose="020B0604020202020204" pitchFamily="34" charset="0"/>
              </a:rPr>
              <a:t>李玥：量化计算模块。数据预处理、分析；使用</a:t>
            </a:r>
            <a:r>
              <a:rPr lang="en-US" altLang="zh-CN" sz="2400" dirty="0" smtClean="0">
                <a:latin typeface="Arial" panose="020B0604020202020204" pitchFamily="34" charset="0"/>
                <a:ea typeface="微软雅黑" charset="0"/>
                <a:cs typeface="+mn-ea"/>
                <a:sym typeface="Arial" panose="020B0604020202020204" pitchFamily="34" charset="0"/>
              </a:rPr>
              <a:t>Trino Client</a:t>
            </a:r>
            <a:r>
              <a:rPr lang="zh-CN" altLang="en-US" sz="2400" dirty="0" smtClean="0">
                <a:latin typeface="Arial" panose="020B0604020202020204" pitchFamily="34" charset="0"/>
                <a:ea typeface="微软雅黑" charset="0"/>
                <a:cs typeface="+mn-ea"/>
                <a:sym typeface="Arial" panose="020B0604020202020204" pitchFamily="34" charset="0"/>
              </a:rPr>
              <a:t>、</a:t>
            </a:r>
            <a:r>
              <a:rPr lang="en-US" altLang="zh-CN" sz="2400" dirty="0" smtClean="0">
                <a:latin typeface="Arial" panose="020B0604020202020204" pitchFamily="34" charset="0"/>
                <a:ea typeface="微软雅黑" charset="0"/>
                <a:cs typeface="+mn-ea"/>
                <a:sym typeface="Arial" panose="020B0604020202020204" pitchFamily="34" charset="0"/>
              </a:rPr>
              <a:t>Alluxio Fuse</a:t>
            </a:r>
            <a:r>
              <a:rPr lang="zh-CN" altLang="en-US" sz="2400" dirty="0" smtClean="0">
                <a:latin typeface="Arial" panose="020B0604020202020204" pitchFamily="34" charset="0"/>
                <a:ea typeface="微软雅黑" charset="0"/>
                <a:cs typeface="+mn-ea"/>
                <a:sym typeface="Arial" panose="020B0604020202020204" pitchFamily="34" charset="0"/>
              </a:rPr>
              <a:t>进行前三组实验，分析三组实验系统性能出现差异的原因。</a:t>
            </a:r>
            <a:endParaRPr lang="zh-CN" altLang="en-US" sz="2400" dirty="0" smtClean="0">
              <a:latin typeface="Arial" panose="020B0604020202020204" pitchFamily="34" charset="0"/>
              <a:ea typeface="微软雅黑" charset="0"/>
              <a:cs typeface="+mn-ea"/>
              <a:sym typeface="Arial" panose="020B0604020202020204" pitchFamily="34" charset="0"/>
            </a:endParaRPr>
          </a:p>
          <a:p>
            <a:pPr marL="800100" lvl="1" indent="-342900" algn="l">
              <a:lnSpc>
                <a:spcPct val="130000"/>
              </a:lnSpc>
              <a:buChar char="•"/>
            </a:pPr>
            <a:r>
              <a:rPr lang="zh-CN" altLang="en-US" sz="2400" dirty="0" smtClean="0">
                <a:latin typeface="Arial" panose="020B0604020202020204" pitchFamily="34" charset="0"/>
                <a:ea typeface="微软雅黑" charset="0"/>
                <a:cs typeface="+mn-ea"/>
                <a:sym typeface="Arial" panose="020B0604020202020204" pitchFamily="34" charset="0"/>
              </a:rPr>
              <a:t>赵子豪：量化计算模块。使用</a:t>
            </a:r>
            <a:r>
              <a:rPr lang="en-US" altLang="zh-CN" sz="2400" dirty="0" smtClean="0">
                <a:latin typeface="Arial" panose="020B0604020202020204" pitchFamily="34" charset="0"/>
                <a:ea typeface="微软雅黑" charset="0"/>
                <a:cs typeface="+mn-ea"/>
                <a:sym typeface="Arial" panose="020B0604020202020204" pitchFamily="34" charset="0"/>
              </a:rPr>
              <a:t>Python</a:t>
            </a:r>
            <a:r>
              <a:rPr lang="zh-CN" altLang="en-US" sz="2400" dirty="0" smtClean="0">
                <a:latin typeface="Arial" panose="020B0604020202020204" pitchFamily="34" charset="0"/>
                <a:ea typeface="微软雅黑" charset="0"/>
                <a:cs typeface="+mn-ea"/>
                <a:sym typeface="Arial" panose="020B0604020202020204" pitchFamily="34" charset="0"/>
              </a:rPr>
              <a:t>进行后三组实验，分析三组实验系统性能出现差异的原因，以及与</a:t>
            </a:r>
            <a:r>
              <a:rPr lang="en-US" altLang="zh-CN" sz="2400" dirty="0" smtClean="0">
                <a:latin typeface="Arial" panose="020B0604020202020204" pitchFamily="34" charset="0"/>
                <a:ea typeface="微软雅黑" charset="0"/>
                <a:cs typeface="+mn-ea"/>
                <a:sym typeface="Arial" panose="020B0604020202020204" pitchFamily="34" charset="0"/>
              </a:rPr>
              <a:t>Trino Client</a:t>
            </a:r>
            <a:r>
              <a:rPr lang="zh-CN" altLang="en-US" sz="2400" dirty="0" smtClean="0">
                <a:latin typeface="Arial" panose="020B0604020202020204" pitchFamily="34" charset="0"/>
                <a:ea typeface="微软雅黑" charset="0"/>
                <a:cs typeface="+mn-ea"/>
                <a:sym typeface="Arial" panose="020B0604020202020204" pitchFamily="34" charset="0"/>
              </a:rPr>
              <a:t>三组进行对比，为量化计算领域使用</a:t>
            </a:r>
            <a:r>
              <a:rPr lang="en-US" altLang="zh-CN" sz="2400" dirty="0" smtClean="0">
                <a:latin typeface="Arial" panose="020B0604020202020204" pitchFamily="34" charset="0"/>
                <a:ea typeface="微软雅黑" charset="0"/>
                <a:cs typeface="+mn-ea"/>
                <a:sym typeface="Arial" panose="020B0604020202020204" pitchFamily="34" charset="0"/>
              </a:rPr>
              <a:t>Alluxio</a:t>
            </a:r>
            <a:r>
              <a:rPr lang="zh-CN" altLang="en-US" sz="2400" dirty="0" smtClean="0">
                <a:latin typeface="Arial" panose="020B0604020202020204" pitchFamily="34" charset="0"/>
                <a:ea typeface="微软雅黑" charset="0"/>
                <a:cs typeface="+mn-ea"/>
                <a:sym typeface="Arial" panose="020B0604020202020204" pitchFamily="34" charset="0"/>
              </a:rPr>
              <a:t>提出推荐使用方案。</a:t>
            </a:r>
            <a:endParaRPr lang="zh-CN" altLang="en-US" sz="2400" dirty="0" smtClean="0">
              <a:latin typeface="Arial" panose="020B0604020202020204" pitchFamily="34" charset="0"/>
              <a:ea typeface="微软雅黑" charset="0"/>
              <a:cs typeface="+mn-ea"/>
              <a:sym typeface="Arial" panose="020B0604020202020204" pitchFamily="34"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1623934" y="3094190"/>
            <a:ext cx="8944132" cy="768415"/>
          </a:xfrm>
          <a:prstGeom prst="rect">
            <a:avLst/>
          </a:prstGeom>
          <a:effectLst>
            <a:outerShdw blurRad="63500" sx="102000" sy="102000" algn="ctr" rotWithShape="0">
              <a:prstClr val="black">
                <a:alpha val="40000"/>
              </a:prstClr>
            </a:outerShdw>
          </a:effectLst>
        </p:spPr>
        <p:txBody>
          <a:bodyPr wrap="square">
            <a:spAutoFit/>
          </a:bodyPr>
          <a:lstStyle/>
          <a:p>
            <a:pPr algn="ctr">
              <a:lnSpc>
                <a:spcPct val="120000"/>
              </a:lnSpc>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感谢您的批评指正</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3" name="直接连接符 2"/>
          <p:cNvCxnSpPr/>
          <p:nvPr/>
        </p:nvCxnSpPr>
        <p:spPr>
          <a:xfrm>
            <a:off x="5843180" y="4016466"/>
            <a:ext cx="505641" cy="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78" name="文本框 77"/>
          <p:cNvSpPr txBox="1"/>
          <p:nvPr/>
        </p:nvSpPr>
        <p:spPr>
          <a:xfrm>
            <a:off x="3824603" y="4241351"/>
            <a:ext cx="4542746" cy="413971"/>
          </a:xfrm>
          <a:prstGeom prst="rect">
            <a:avLst/>
          </a:prstGeom>
          <a:noFill/>
        </p:spPr>
        <p:txBody>
          <a:bodyPr wrap="square" rtlCol="0">
            <a:noAutofit/>
          </a:bodyPr>
          <a:p>
            <a:r>
              <a:rPr lang="zh-CN" altLang="en-US" dirty="0">
                <a:solidFill>
                  <a:srgbClr val="222A35"/>
                </a:solidFill>
                <a:latin typeface="Arial" panose="020B0604020202020204" pitchFamily="34" charset="0"/>
                <a:ea typeface="微软雅黑" panose="020B0503020204020204" pitchFamily="34" charset="-122"/>
                <a:cs typeface="+mn-ea"/>
                <a:sym typeface="Arial" panose="020B0604020202020204" pitchFamily="34" charset="0"/>
              </a:rPr>
              <a:t>答辩人：董欣然、李玥、栾晓天、赵子豪</a:t>
            </a:r>
            <a:endParaRPr lang="zh-CN" altLang="en-US" dirty="0">
              <a:solidFill>
                <a:srgbClr val="222A35"/>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a:sym typeface="Arial" panose="020B0604020202020204" pitchFamily="34" charset="0"/>
              </a:rPr>
              <a:t>架构概览</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4" name="文本框 3"/>
          <p:cNvSpPr txBox="1"/>
          <p:nvPr userDrawn="1"/>
        </p:nvSpPr>
        <p:spPr>
          <a:xfrm>
            <a:off x="722157" y="2721046"/>
            <a:ext cx="10375616" cy="3559207"/>
          </a:xfrm>
          <a:prstGeom prst="rect">
            <a:avLst/>
          </a:prstGeom>
          <a:noFill/>
        </p:spPr>
        <p:txBody>
          <a:bodyPr wrap="square" rtlCol="0">
            <a:noAutofit/>
          </a:bodyPr>
          <a:p>
            <a:pPr indent="0" algn="l">
              <a:buNone/>
            </a:pPr>
            <a:r>
              <a:rPr lang="zh-CN" altLang="en-US" sz="3600" dirty="0" smtClean="0">
                <a:latin typeface="Arial" panose="020B0604020202020204" pitchFamily="34" charset="0"/>
                <a:ea typeface="微软雅黑" panose="020B0503020204020204" pitchFamily="34" charset="-122"/>
                <a:cs typeface="+mn-ea"/>
                <a:sym typeface="Arial" panose="020B0604020202020204" pitchFamily="34" charset="0"/>
              </a:rPr>
              <a:t>计算层     数仓层      缓存层    存储层</a:t>
            </a:r>
            <a:r>
              <a:rPr lang="en-US" altLang="zh-CN" sz="3600" dirty="0" smtClean="0">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36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buChar char="•"/>
            </a:pPr>
            <a:endParaRPr lang="en-US" altLang="zh-CN" sz="3600" dirty="0" smtClean="0">
              <a:latin typeface="微软雅黑" charset="0"/>
              <a:ea typeface="微软雅黑" charset="0"/>
              <a:cs typeface="微软雅黑" charset="0"/>
              <a:sym typeface="Arial" panose="020B0604020202020204" pitchFamily="34" charset="0"/>
            </a:endParaRPr>
          </a:p>
          <a:p>
            <a:pPr marL="342900" indent="-342900" algn="l">
              <a:buChar char="•"/>
            </a:pPr>
            <a:r>
              <a:rPr lang="zh-CN" altLang="en-US" sz="3600" dirty="0" smtClean="0">
                <a:latin typeface="Arial" panose="020B0604020202020204" pitchFamily="34" charset="0"/>
                <a:ea typeface="微软雅黑" panose="020B0503020204020204" pitchFamily="34" charset="-122"/>
                <a:cs typeface="+mn-ea"/>
                <a:sym typeface="Arial" panose="020B0604020202020204" pitchFamily="34" charset="0"/>
              </a:rPr>
              <a:t>Trino —&gt; Hive        ——&gt;         S3</a:t>
            </a:r>
            <a:endParaRPr lang="zh-CN" altLang="en-US" sz="36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buChar char="•"/>
            </a:pPr>
            <a:r>
              <a:rPr lang="zh-CN" altLang="en-US" sz="3600" dirty="0" smtClean="0">
                <a:latin typeface="Arial" panose="020B0604020202020204" pitchFamily="34" charset="0"/>
                <a:ea typeface="微软雅黑" panose="020B0503020204020204" pitchFamily="34" charset="-122"/>
                <a:cs typeface="+mn-ea"/>
                <a:sym typeface="Arial" panose="020B0604020202020204" pitchFamily="34" charset="0"/>
              </a:rPr>
              <a:t>Trino —&gt; Hive —&gt; Alluxio —&gt; S3</a:t>
            </a:r>
            <a:endParaRPr lang="zh-CN" altLang="en-US" sz="36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endParaRPr lang="zh-CN" altLang="en-US" sz="36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文本框 2"/>
          <p:cNvSpPr txBox="1"/>
          <p:nvPr userDrawn="1"/>
        </p:nvSpPr>
        <p:spPr>
          <a:xfrm>
            <a:off x="794957" y="1145074"/>
            <a:ext cx="8310880" cy="583565"/>
          </a:xfrm>
          <a:prstGeom prst="rect">
            <a:avLst/>
          </a:prstGeom>
          <a:noFill/>
        </p:spPr>
        <p:txBody>
          <a:bodyPr wrap="none" rtlCol="0">
            <a:spAutoFit/>
          </a:bodyPr>
          <a:p>
            <a:pPr algn="l"/>
            <a:r>
              <a:rPr lang="zh-CN" altLang="en-US" sz="3200" dirty="0" smtClean="0">
                <a:latin typeface="Arial" panose="020B0604020202020204" pitchFamily="34" charset="0"/>
                <a:ea typeface="微软雅黑" panose="020B0503020204020204" pitchFamily="34" charset="-122"/>
                <a:cs typeface="+mn-ea"/>
                <a:sym typeface="Arial" panose="020B0604020202020204" pitchFamily="34" charset="0"/>
              </a:rPr>
              <a:t>存算分离：计算引擎和底层存储在物理上分离</a:t>
            </a:r>
            <a:endParaRPr lang="zh-CN" altLang="en-US" sz="32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数据编排</a:t>
            </a:r>
            <a:r>
              <a:t>系统</a:t>
            </a:r>
            <a:r>
              <a:rPr lang="zh-CN" altLang="en-US"/>
              <a:t>：Alluxio</a:t>
            </a:r>
            <a:endParaRPr lang="zh-CN" altLang="en-US"/>
          </a:p>
        </p:txBody>
      </p:sp>
      <p:sp>
        <p:nvSpPr>
          <p:cNvPr id="3" name="灯片编号占位符 2"/>
          <p:cNvSpPr>
            <a:spLocks noGrp="1"/>
          </p:cNvSpPr>
          <p:nvPr>
            <p:ph type="sldNum" sz="quarter" idx="4"/>
          </p:nvPr>
        </p:nvSpPr>
        <p:spPr/>
        <p:txBody>
          <a:bodyPr/>
          <a:p>
            <a:r>
              <a:rPr lang="en-US" altLang="zh-CN"/>
              <a:t>&lt; </a:t>
            </a:r>
            <a:fld id="{A548B57D-AE10-4CF7-A9DF-59FEFA91B28E}" type="slidenum">
              <a:rPr lang="zh-CN" altLang="en-US" smtClean="0"/>
            </a:fld>
            <a:r>
              <a:rPr lang="zh-CN" altLang="en-US"/>
              <a:t> </a:t>
            </a:r>
            <a:r>
              <a:rPr lang="en-US" altLang="zh-CN"/>
              <a:t>&gt;</a:t>
            </a:r>
            <a:endParaRPr lang="zh-CN" altLang="en-US" dirty="0"/>
          </a:p>
        </p:txBody>
      </p:sp>
      <p:pic>
        <p:nvPicPr>
          <p:cNvPr id="6" name="图片 5" descr="upload_post_object_v2_3024032355"/>
          <p:cNvPicPr>
            <a:picLocks noChangeAspect="1"/>
          </p:cNvPicPr>
          <p:nvPr/>
        </p:nvPicPr>
        <p:blipFill>
          <a:blip r:embed="rId1"/>
          <a:stretch>
            <a:fillRect/>
          </a:stretch>
        </p:blipFill>
        <p:spPr>
          <a:xfrm>
            <a:off x="1676387" y="2093696"/>
            <a:ext cx="9362336" cy="4037507"/>
          </a:xfrm>
          <a:prstGeom prst="rect">
            <a:avLst/>
          </a:prstGeom>
        </p:spPr>
      </p:pic>
      <p:sp>
        <p:nvSpPr>
          <p:cNvPr id="7" name="文本框 6"/>
          <p:cNvSpPr txBox="1"/>
          <p:nvPr userDrawn="1"/>
        </p:nvSpPr>
        <p:spPr>
          <a:xfrm>
            <a:off x="1086036" y="921167"/>
            <a:ext cx="9952705" cy="1172475"/>
          </a:xfrm>
          <a:prstGeom prst="rect">
            <a:avLst/>
          </a:prstGeom>
          <a:noFill/>
        </p:spPr>
        <p:txBody>
          <a:bodyPr wrap="square" rtlCol="0">
            <a:noAutofit/>
          </a:bodyPr>
          <a:p>
            <a:pPr algn="l"/>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Alluxio可以对接不同的计算引擎和底层存储，为数据流通搭建桥梁。</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r>
              <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rPr>
              <a:t>Alluxio具有缓存作用，加速数据读写。 </a:t>
            </a:r>
            <a:endParaRPr lang="zh-CN" altLang="en-US" sz="24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t>工具介绍</a:t>
            </a:r>
            <a:endParaRPr lang="zh-CN" altLang="en-US"/>
          </a:p>
        </p:txBody>
      </p:sp>
      <p:sp>
        <p:nvSpPr>
          <p:cNvPr id="3" name="灯片编号占位符 2"/>
          <p:cNvSpPr>
            <a:spLocks noGrp="1"/>
          </p:cNvSpPr>
          <p:nvPr>
            <p:ph type="sldNum" sz="quarter" idx="4"/>
          </p:nvPr>
        </p:nvSpPr>
        <p:spPr/>
        <p:txBody>
          <a:bodyPr/>
          <a:p>
            <a:r>
              <a:rPr lang="en-US" altLang="zh-CN"/>
              <a:t>&lt; </a:t>
            </a:r>
            <a:fld id="{A548B57D-AE10-4CF7-A9DF-59FEFA91B28E}" type="slidenum">
              <a:rPr lang="zh-CN" altLang="en-US" smtClean="0"/>
            </a:fld>
            <a:r>
              <a:rPr lang="zh-CN" altLang="en-US"/>
              <a:t> </a:t>
            </a:r>
            <a:r>
              <a:rPr lang="en-US" altLang="zh-CN"/>
              <a:t>&gt;</a:t>
            </a:r>
            <a:endParaRPr lang="zh-CN" altLang="en-US" dirty="0"/>
          </a:p>
        </p:txBody>
      </p:sp>
      <p:pic>
        <p:nvPicPr>
          <p:cNvPr id="5" name="图片 4" descr="upload_post_object_v2_464211208"/>
          <p:cNvPicPr>
            <a:picLocks noChangeAspect="1"/>
          </p:cNvPicPr>
          <p:nvPr/>
        </p:nvPicPr>
        <p:blipFill>
          <a:blip r:embed="rId1"/>
          <a:stretch>
            <a:fillRect/>
          </a:stretch>
        </p:blipFill>
        <p:spPr>
          <a:xfrm>
            <a:off x="8633419" y="4408167"/>
            <a:ext cx="2598443" cy="1181110"/>
          </a:xfrm>
          <a:prstGeom prst="rect">
            <a:avLst/>
          </a:prstGeom>
        </p:spPr>
      </p:pic>
      <p:pic>
        <p:nvPicPr>
          <p:cNvPr id="7" name="图片 6" descr="upload_post_object_v2_3447214815"/>
          <p:cNvPicPr>
            <a:picLocks noChangeAspect="1"/>
          </p:cNvPicPr>
          <p:nvPr/>
        </p:nvPicPr>
        <p:blipFill>
          <a:blip r:embed="rId2"/>
          <a:stretch>
            <a:fillRect/>
          </a:stretch>
        </p:blipFill>
        <p:spPr>
          <a:xfrm>
            <a:off x="2704722" y="4309187"/>
            <a:ext cx="2051158" cy="1535551"/>
          </a:xfrm>
          <a:prstGeom prst="rect">
            <a:avLst/>
          </a:prstGeom>
        </p:spPr>
      </p:pic>
      <p:sp>
        <p:nvSpPr>
          <p:cNvPr id="8" name="文本框 7"/>
          <p:cNvSpPr txBox="1"/>
          <p:nvPr userDrawn="1"/>
        </p:nvSpPr>
        <p:spPr>
          <a:xfrm>
            <a:off x="305480" y="1032782"/>
            <a:ext cx="5753735" cy="2861310"/>
          </a:xfrm>
          <a:prstGeom prst="rect">
            <a:avLst/>
          </a:prstGeom>
          <a:noFill/>
        </p:spPr>
        <p:txBody>
          <a:bodyPr wrap="none" rtlCol="0">
            <a:spAutoFit/>
          </a:bodyPr>
          <a:p>
            <a:pPr algn="l"/>
            <a:r>
              <a:rPr lang="zh-CN" altLang="en-US" sz="3600" dirty="0" smtClean="0">
                <a:latin typeface="Arial" panose="020B0604020202020204" pitchFamily="34" charset="0"/>
                <a:ea typeface="微软雅黑" panose="020B0503020204020204" pitchFamily="34" charset="-122"/>
                <a:cs typeface="+mn-ea"/>
                <a:sym typeface="Arial" panose="020B0604020202020204" pitchFamily="34" charset="0"/>
              </a:rPr>
              <a:t>计算引擎：</a:t>
            </a:r>
            <a:r>
              <a:rPr lang="en-US" altLang="zh-CN" sz="3600" dirty="0" smtClean="0">
                <a:latin typeface="Arial" panose="020B0604020202020204" pitchFamily="34" charset="0"/>
                <a:ea typeface="微软雅黑" panose="020B0503020204020204" pitchFamily="34" charset="-122"/>
                <a:cs typeface="+mn-ea"/>
                <a:sym typeface="Arial" panose="020B0604020202020204" pitchFamily="34" charset="0"/>
              </a:rPr>
              <a:t>Trino</a:t>
            </a:r>
            <a:endParaRPr lang="en-US" altLang="zh-CN" sz="36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endParaRPr lang="en-US" altLang="zh-CN" sz="36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r>
              <a:rPr lang="zh-CN" altLang="en-US" sz="3600" dirty="0" smtClean="0">
                <a:latin typeface="Arial" panose="020B0604020202020204" pitchFamily="34" charset="0"/>
                <a:ea typeface="微软雅黑" charset="0"/>
                <a:cs typeface="+mn-ea"/>
                <a:sym typeface="Arial" panose="020B0604020202020204" pitchFamily="34" charset="0"/>
              </a:rPr>
              <a:t>数据仓库：</a:t>
            </a:r>
            <a:r>
              <a:rPr lang="en-US" altLang="zh-CN" sz="3600" dirty="0" smtClean="0">
                <a:latin typeface="Arial" panose="020B0604020202020204" pitchFamily="34" charset="0"/>
                <a:ea typeface="微软雅黑" charset="0"/>
                <a:cs typeface="+mn-ea"/>
                <a:sym typeface="Arial" panose="020B0604020202020204" pitchFamily="34" charset="0"/>
              </a:rPr>
              <a:t>Hive Metastore</a:t>
            </a:r>
            <a:endParaRPr lang="en-US" altLang="zh-CN" sz="3600" dirty="0" smtClean="0">
              <a:latin typeface="Arial" panose="020B0604020202020204" pitchFamily="34" charset="0"/>
              <a:ea typeface="微软雅黑" charset="0"/>
              <a:cs typeface="+mn-ea"/>
              <a:sym typeface="Arial" panose="020B0604020202020204" pitchFamily="34" charset="0"/>
            </a:endParaRPr>
          </a:p>
          <a:p>
            <a:pPr algn="l"/>
            <a:endParaRPr lang="en-US" altLang="zh-CN" sz="3600" dirty="0" smtClean="0">
              <a:latin typeface="Arial" panose="020B0604020202020204" pitchFamily="34" charset="0"/>
              <a:ea typeface="微软雅黑" charset="0"/>
              <a:cs typeface="+mn-ea"/>
              <a:sym typeface="Arial" panose="020B0604020202020204" pitchFamily="34" charset="0"/>
            </a:endParaRPr>
          </a:p>
          <a:p>
            <a:pPr algn="l"/>
            <a:r>
              <a:rPr lang="zh-CN" altLang="en-US" sz="3600" dirty="0" smtClean="0">
                <a:latin typeface="Arial" panose="020B0604020202020204" pitchFamily="34" charset="0"/>
                <a:ea typeface="微软雅黑" charset="0"/>
                <a:cs typeface="+mn-ea"/>
                <a:sym typeface="Arial" panose="020B0604020202020204" pitchFamily="34" charset="0"/>
              </a:rPr>
              <a:t>数据存储：</a:t>
            </a:r>
            <a:r>
              <a:rPr lang="en-US" altLang="zh-CN" sz="3600" dirty="0" smtClean="0">
                <a:latin typeface="Arial" panose="020B0604020202020204" pitchFamily="34" charset="0"/>
                <a:ea typeface="微软雅黑" charset="0"/>
                <a:cs typeface="+mn-ea"/>
                <a:sym typeface="Arial" panose="020B0604020202020204" pitchFamily="34" charset="0"/>
              </a:rPr>
              <a:t>Alluxio, AWS S3</a:t>
            </a:r>
            <a:endParaRPr lang="zh-CN" altLang="en-US" sz="3600" dirty="0" smtClean="0">
              <a:latin typeface="Arial" panose="020B0604020202020204" pitchFamily="34" charset="0"/>
              <a:ea typeface="微软雅黑" charset="0"/>
              <a:cs typeface="+mn-ea"/>
              <a:sym typeface="Arial" panose="020B0604020202020204" pitchFamily="34" charset="0"/>
            </a:endParaRPr>
          </a:p>
        </p:txBody>
      </p:sp>
      <p:pic>
        <p:nvPicPr>
          <p:cNvPr id="9" name="图片 8" descr="upload_post_object_v2_2994451418"/>
          <p:cNvPicPr>
            <a:picLocks noChangeAspect="1"/>
          </p:cNvPicPr>
          <p:nvPr/>
        </p:nvPicPr>
        <p:blipFill>
          <a:blip r:embed="rId3"/>
          <a:stretch>
            <a:fillRect/>
          </a:stretch>
        </p:blipFill>
        <p:spPr>
          <a:xfrm>
            <a:off x="746197" y="4309191"/>
            <a:ext cx="1426098" cy="1426098"/>
          </a:xfrm>
          <a:prstGeom prst="rect">
            <a:avLst/>
          </a:prstGeom>
        </p:spPr>
      </p:pic>
      <p:pic>
        <p:nvPicPr>
          <p:cNvPr id="4" name="图片 3" descr="upload_post_object_v2_4265604845"/>
          <p:cNvPicPr>
            <a:picLocks noChangeAspect="1"/>
          </p:cNvPicPr>
          <p:nvPr/>
        </p:nvPicPr>
        <p:blipFill>
          <a:blip r:embed="rId4"/>
          <a:stretch>
            <a:fillRect/>
          </a:stretch>
        </p:blipFill>
        <p:spPr>
          <a:xfrm>
            <a:off x="5123581" y="4788768"/>
            <a:ext cx="3409941" cy="74437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t>缓存层</a:t>
            </a:r>
            <a:r>
              <a:rPr lang="zh-CN" altLang="en-US"/>
              <a:t>Alluxio</a:t>
            </a:r>
            <a:endParaRPr lang="zh-CN" altLang="en-US"/>
          </a:p>
        </p:txBody>
      </p:sp>
      <p:sp>
        <p:nvSpPr>
          <p:cNvPr id="3" name="灯片编号占位符 2"/>
          <p:cNvSpPr>
            <a:spLocks noGrp="1"/>
          </p:cNvSpPr>
          <p:nvPr>
            <p:ph type="sldNum" sz="quarter" idx="4"/>
          </p:nvPr>
        </p:nvSpPr>
        <p:spPr/>
        <p:txBody>
          <a:bodyPr/>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4" name="文本框 3"/>
          <p:cNvSpPr txBox="1"/>
          <p:nvPr userDrawn="1"/>
        </p:nvSpPr>
        <p:spPr>
          <a:xfrm>
            <a:off x="442888" y="1252871"/>
            <a:ext cx="9466867" cy="1391022"/>
          </a:xfrm>
          <a:prstGeom prst="rect">
            <a:avLst/>
          </a:prstGeom>
          <a:noFill/>
        </p:spPr>
        <p:txBody>
          <a:bodyPr wrap="square" rtlCol="0">
            <a:noAutofit/>
          </a:bodyPr>
          <a:p>
            <a:pPr algn="l"/>
            <a:r>
              <a:rPr lang="zh-CN" altLang="en-US" sz="3200" dirty="0" smtClean="0">
                <a:latin typeface="Arial" panose="020B0604020202020204" pitchFamily="34" charset="0"/>
                <a:ea typeface="微软雅黑" panose="020B0503020204020204" pitchFamily="34" charset="-122"/>
                <a:cs typeface="+mn-ea"/>
                <a:sym typeface="Arial" panose="020B0604020202020204" pitchFamily="34" charset="0"/>
              </a:rPr>
              <a:t>分布式架构：主从模式</a:t>
            </a:r>
            <a:endParaRPr lang="zh-CN" altLang="en-US" sz="32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endParaRPr lang="zh-CN" altLang="en-US" sz="32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buChar char="•"/>
            </a:pPr>
            <a:r>
              <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rPr>
              <a:t>Alluxio Master：管理</a:t>
            </a:r>
            <a:r>
              <a:rPr lang="en-US" altLang="zh-CN" sz="2800" dirty="0" smtClean="0">
                <a:latin typeface="Arial" panose="020B0604020202020204" pitchFamily="34" charset="0"/>
                <a:ea typeface="微软雅黑" panose="020B0503020204020204" pitchFamily="34" charset="-122"/>
                <a:cs typeface="+mn-ea"/>
                <a:sym typeface="Arial" panose="020B0604020202020204" pitchFamily="34" charset="0"/>
              </a:rPr>
              <a:t>Worker</a:t>
            </a:r>
            <a:r>
              <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rPr>
              <a:t>节点，维护元数据</a:t>
            </a:r>
            <a:endPar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buChar char="•"/>
            </a:pPr>
            <a:r>
              <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rPr>
              <a:t>Alluxio Worker ：读写数据，分配内存、硬盘等本地资源</a:t>
            </a:r>
            <a:endPar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buChar char="•"/>
            </a:pPr>
            <a:endPar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endPar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endPar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5" name="图片 4" descr="upload_post_object_v2_1359607416"/>
          <p:cNvPicPr>
            <a:picLocks noChangeAspect="1"/>
          </p:cNvPicPr>
          <p:nvPr/>
        </p:nvPicPr>
        <p:blipFill>
          <a:blip r:embed="rId1"/>
          <a:stretch>
            <a:fillRect/>
          </a:stretch>
        </p:blipFill>
        <p:spPr>
          <a:xfrm>
            <a:off x="4449321" y="3690210"/>
            <a:ext cx="6605523" cy="216743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t>计算层</a:t>
            </a:r>
            <a:r>
              <a:rPr lang="en-US" altLang="zh-CN"/>
              <a:t>Trino</a:t>
            </a:r>
            <a:endParaRPr lang="zh-CN" altLang="en-US"/>
          </a:p>
        </p:txBody>
      </p:sp>
      <p:sp>
        <p:nvSpPr>
          <p:cNvPr id="3" name="灯片编号占位符 2"/>
          <p:cNvSpPr>
            <a:spLocks noGrp="1"/>
          </p:cNvSpPr>
          <p:nvPr>
            <p:ph type="sldNum" sz="quarter" idx="4"/>
          </p:nvPr>
        </p:nvSpPr>
        <p:spPr/>
        <p:txBody>
          <a:bodyPr/>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4" name="文本框 3"/>
          <p:cNvSpPr txBox="1"/>
          <p:nvPr userDrawn="1"/>
        </p:nvSpPr>
        <p:spPr>
          <a:xfrm>
            <a:off x="576429" y="1016243"/>
            <a:ext cx="10116820" cy="1938020"/>
          </a:xfrm>
          <a:prstGeom prst="rect">
            <a:avLst/>
          </a:prstGeom>
          <a:noFill/>
        </p:spPr>
        <p:txBody>
          <a:bodyPr wrap="none" rtlCol="0">
            <a:spAutoFit/>
          </a:bodyPr>
          <a:p>
            <a:pPr algn="l"/>
            <a:r>
              <a:rPr lang="zh-CN" altLang="en-US" sz="3200" dirty="0" smtClean="0">
                <a:latin typeface="Arial" panose="020B0604020202020204" pitchFamily="34" charset="0"/>
                <a:ea typeface="微软雅黑" panose="020B0503020204020204" pitchFamily="34" charset="-122"/>
                <a:cs typeface="+mn-ea"/>
                <a:sym typeface="Arial" panose="020B0604020202020204" pitchFamily="34" charset="0"/>
              </a:rPr>
              <a:t>分布式架构：主从模式</a:t>
            </a:r>
            <a:endParaRPr lang="zh-CN" altLang="en-US" sz="32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endParaRPr lang="zh-CN" altLang="en-US" sz="32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buChar char="•"/>
            </a:pPr>
            <a:r>
              <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rPr>
              <a:t>Trino Coordinator：解析语句、规划查询和管理Trino工作节点</a:t>
            </a:r>
            <a:endPar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buChar char="•"/>
            </a:pPr>
            <a:r>
              <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rPr>
              <a:t>Trino Worker：执行任务和处理数据</a:t>
            </a:r>
            <a:endParaRPr lang="zh-CN" altLang="en-US" sz="28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5" name="图片 4" descr="upload_post_object_v2_1142972061"/>
          <p:cNvPicPr>
            <a:picLocks noChangeAspect="1"/>
          </p:cNvPicPr>
          <p:nvPr/>
        </p:nvPicPr>
        <p:blipFill>
          <a:blip r:embed="rId1"/>
          <a:srcRect l="22251" r="23082" b="76792"/>
          <a:stretch>
            <a:fillRect/>
          </a:stretch>
        </p:blipFill>
        <p:spPr>
          <a:xfrm>
            <a:off x="3384645" y="3447344"/>
            <a:ext cx="5746584" cy="183035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架构概览</a:t>
            </a:r>
            <a:endParaRPr lang="zh-CN" altLang="en-US"/>
          </a:p>
        </p:txBody>
      </p:sp>
      <p:sp>
        <p:nvSpPr>
          <p:cNvPr id="3" name="灯片编号占位符 2"/>
          <p:cNvSpPr>
            <a:spLocks noGrp="1"/>
          </p:cNvSpPr>
          <p:nvPr>
            <p:ph type="sldNum" sz="quarter" idx="4"/>
          </p:nvPr>
        </p:nvSpPr>
        <p:spPr/>
        <p:txBody>
          <a:bodyPr/>
          <a:p>
            <a:r>
              <a:rPr lang="en-US" altLang="zh-CN"/>
              <a:t>&lt; </a:t>
            </a:r>
            <a:fld id="{A548B57D-AE10-4CF7-A9DF-59FEFA91B28E}" type="slidenum">
              <a:rPr lang="zh-CN" altLang="en-US" smtClean="0"/>
            </a:fld>
            <a:r>
              <a:rPr lang="zh-CN" altLang="en-US"/>
              <a:t> </a:t>
            </a:r>
            <a:r>
              <a:rPr lang="en-US" altLang="zh-CN"/>
              <a:t>&gt;</a:t>
            </a:r>
            <a:endParaRPr lang="zh-CN" altLang="en-US" dirty="0"/>
          </a:p>
        </p:txBody>
      </p:sp>
      <p:pic>
        <p:nvPicPr>
          <p:cNvPr id="4" name="图片 3" descr="upload_post_object_v2_2125328202"/>
          <p:cNvPicPr>
            <a:picLocks noChangeAspect="1"/>
          </p:cNvPicPr>
          <p:nvPr/>
        </p:nvPicPr>
        <p:blipFill>
          <a:blip r:embed="rId1"/>
          <a:stretch>
            <a:fillRect/>
          </a:stretch>
        </p:blipFill>
        <p:spPr>
          <a:xfrm>
            <a:off x="207786" y="2425458"/>
            <a:ext cx="5428032" cy="3040546"/>
          </a:xfrm>
          <a:prstGeom prst="rect">
            <a:avLst/>
          </a:prstGeom>
        </p:spPr>
      </p:pic>
      <p:pic>
        <p:nvPicPr>
          <p:cNvPr id="8" name="图片 7" descr="upload_post_object_v2_1450256105"/>
          <p:cNvPicPr>
            <a:picLocks noChangeAspect="1"/>
          </p:cNvPicPr>
          <p:nvPr/>
        </p:nvPicPr>
        <p:blipFill>
          <a:blip r:embed="rId2"/>
          <a:stretch>
            <a:fillRect/>
          </a:stretch>
        </p:blipFill>
        <p:spPr>
          <a:xfrm>
            <a:off x="6427805" y="1681359"/>
            <a:ext cx="5602041" cy="4192796"/>
          </a:xfrm>
          <a:prstGeom prst="rect">
            <a:avLst/>
          </a:prstGeom>
        </p:spPr>
      </p:pic>
    </p:spTree>
  </p:cSld>
  <p:clrMapOvr>
    <a:masterClrMapping/>
  </p:clrMapOvr>
</p:sld>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3769</Words>
  <Application>WPS Office WWO_wpscloud_20231221175831-f4dcce6af2</Application>
  <PresentationFormat>宽屏</PresentationFormat>
  <Paragraphs>425</Paragraphs>
  <Slides>34</Slides>
  <Notes>5</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34</vt:i4>
      </vt:variant>
    </vt:vector>
  </HeadingPairs>
  <TitlesOfParts>
    <vt:vector size="50" baseType="lpstr">
      <vt:lpstr>Arial</vt:lpstr>
      <vt:lpstr>宋体</vt:lpstr>
      <vt:lpstr>Wingdings</vt:lpstr>
      <vt:lpstr>微软雅黑</vt:lpstr>
      <vt:lpstr>汉仪旗黑KW 55S</vt:lpstr>
      <vt:lpstr>经典圆体简</vt:lpstr>
      <vt:lpstr>Arial</vt:lpstr>
      <vt:lpstr>微软雅黑</vt:lpstr>
      <vt:lpstr>微软雅黑</vt:lpstr>
      <vt:lpstr>汉仪书宋二KW</vt:lpstr>
      <vt:lpstr>Kingsoft Confetti</vt:lpstr>
      <vt:lpstr>华文中宋</vt:lpstr>
      <vt:lpstr>Times New Roman</vt:lpstr>
      <vt:lpstr>Times New Roman</vt:lpstr>
      <vt:lpstr>自定义设计方案</vt:lpstr>
      <vt:lpstr>1_自定义设计方案</vt:lpstr>
      <vt:lpstr>PowerPoint 演示文稿</vt:lpstr>
      <vt:lpstr>PowerPoint 演示文稿</vt:lpstr>
      <vt:lpstr>PowerPoint 演示文稿</vt:lpstr>
      <vt:lpstr>架构概览</vt:lpstr>
      <vt:lpstr>数据编排系统：Alluxio</vt:lpstr>
      <vt:lpstr>工具介绍</vt:lpstr>
      <vt:lpstr>Alluxio架构</vt:lpstr>
      <vt:lpstr>Trino架构</vt:lpstr>
      <vt:lpstr>架构概览</vt:lpstr>
      <vt:lpstr>PowerPoint 演示文稿</vt:lpstr>
      <vt:lpstr>3.1 实验架构（简化版）</vt:lpstr>
      <vt:lpstr>3.3 TPC-DS</vt:lpstr>
      <vt:lpstr>3.4 测试负载与指标</vt:lpstr>
      <vt:lpstr>3.5 实验结果</vt:lpstr>
      <vt:lpstr>3.6 实验结果可视化</vt:lpstr>
      <vt:lpstr>3.7 版本对比实验结果可视化</vt:lpstr>
      <vt:lpstr>PowerPoint 演示文稿</vt:lpstr>
      <vt:lpstr>4.1 数据集</vt:lpstr>
      <vt:lpstr>3.1 数据集</vt:lpstr>
      <vt:lpstr>3.1 数据集</vt:lpstr>
      <vt:lpstr>3.1 数据集</vt:lpstr>
      <vt:lpstr>4.2 测试负载</vt:lpstr>
      <vt:lpstr>4.3 实验方案</vt:lpstr>
      <vt:lpstr>3.3 实验方案</vt:lpstr>
      <vt:lpstr>4.3 实验方案</vt:lpstr>
      <vt:lpstr>4.4 实验结果-使用Trino Client直接操作</vt:lpstr>
      <vt:lpstr>4.4 实验结果-使用Python操作Trino</vt:lpstr>
      <vt:lpstr>4.5 实验结果可视化</vt:lpstr>
      <vt:lpstr>4.5 实验结果可视化</vt:lpstr>
      <vt:lpstr>4.5 实验结果可视化</vt:lpstr>
      <vt:lpstr>4.5 实验结果可视化</vt:lpstr>
      <vt:lpstr>PowerPoint 演示文稿</vt:lpstr>
      <vt:lpstr>4.3 实验方案</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 振宇</dc:creator>
  <cp:lastModifiedBy>Zihao Zhao</cp:lastModifiedBy>
  <dcterms:created xsi:type="dcterms:W3CDTF">2023-12-22T02:01:38Z</dcterms:created>
  <dcterms:modified xsi:type="dcterms:W3CDTF">2023-12-22T02:01:38Z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
  </property>
  <property fmtid="{D5CDD505-2E9C-101B-9397-08002B2CF9AE}" pid="12" name="KSOProductBuildVer">
    <vt:lpwstr>2052-0.0.0.0</vt:lpwstr>
  </property>
</Properties>
</file>